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7" r:id="rId5"/>
    <p:sldMasterId id="2147484509" r:id="rId6"/>
    <p:sldMasterId id="2147484533" r:id="rId7"/>
  </p:sldMasterIdLst>
  <p:notesMasterIdLst>
    <p:notesMasterId r:id="rId28"/>
  </p:notesMasterIdLst>
  <p:handoutMasterIdLst>
    <p:handoutMasterId r:id="rId29"/>
  </p:handoutMasterIdLst>
  <p:sldIdLst>
    <p:sldId id="1502" r:id="rId8"/>
    <p:sldId id="1537" r:id="rId9"/>
    <p:sldId id="1530" r:id="rId10"/>
    <p:sldId id="1531" r:id="rId11"/>
    <p:sldId id="1532" r:id="rId12"/>
    <p:sldId id="1571" r:id="rId13"/>
    <p:sldId id="1588" r:id="rId14"/>
    <p:sldId id="1365" r:id="rId15"/>
    <p:sldId id="1732" r:id="rId16"/>
    <p:sldId id="1572" r:id="rId17"/>
    <p:sldId id="1599" r:id="rId18"/>
    <p:sldId id="1533" r:id="rId19"/>
    <p:sldId id="1534" r:id="rId20"/>
    <p:sldId id="1535" r:id="rId21"/>
    <p:sldId id="1536" r:id="rId22"/>
    <p:sldId id="1522" r:id="rId23"/>
    <p:sldId id="1523" r:id="rId24"/>
    <p:sldId id="1526" r:id="rId25"/>
    <p:sldId id="1579" r:id="rId26"/>
    <p:sldId id="1528"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502"/>
            <p14:sldId id="1537"/>
            <p14:sldId id="1530"/>
            <p14:sldId id="1531"/>
            <p14:sldId id="1532"/>
            <p14:sldId id="1571"/>
            <p14:sldId id="1588"/>
            <p14:sldId id="1365"/>
            <p14:sldId id="1732"/>
            <p14:sldId id="1572"/>
            <p14:sldId id="1599"/>
            <p14:sldId id="1533"/>
            <p14:sldId id="1534"/>
            <p14:sldId id="1535"/>
            <p14:sldId id="1536"/>
            <p14:sldId id="1522"/>
            <p14:sldId id="1523"/>
            <p14:sldId id="1526"/>
            <p14:sldId id="1579"/>
            <p14:sldId id="15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9781" autoAdjust="0"/>
  </p:normalViewPr>
  <p:slideViewPr>
    <p:cSldViewPr>
      <p:cViewPr varScale="1">
        <p:scale>
          <a:sx n="89" d="100"/>
          <a:sy n="89" d="100"/>
        </p:scale>
        <p:origin x="213" y="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11/13/2018 5:10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11/13/2018 5:10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11/13/2018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11/13/2018 5:13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48973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The enrichment pipeline adds </a:t>
            </a:r>
            <a:r>
              <a:rPr lang="en-US" sz="900" b="1" dirty="0">
                <a:gradFill>
                  <a:gsLst>
                    <a:gs pos="2917">
                      <a:schemeClr val="tx1"/>
                    </a:gs>
                    <a:gs pos="30000">
                      <a:schemeClr val="tx1"/>
                    </a:gs>
                  </a:gsLst>
                  <a:lin ang="5400000" scaled="0"/>
                </a:gradFill>
              </a:rPr>
              <a:t>annotations</a:t>
            </a:r>
            <a:r>
              <a:rPr lang="en-US" sz="900" dirty="0">
                <a:gradFill>
                  <a:gsLst>
                    <a:gs pos="2917">
                      <a:schemeClr val="tx1"/>
                    </a:gs>
                    <a:gs pos="30000">
                      <a:schemeClr val="tx1"/>
                    </a:gs>
                  </a:gsLst>
                  <a:lin ang="5400000" scaled="0"/>
                </a:gradFill>
              </a:rPr>
              <a:t> (outputs) to the document</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Annotations can be simple or an array of </a:t>
            </a:r>
            <a:r>
              <a:rPr lang="en-US" sz="900" b="1" dirty="0">
                <a:gradFill>
                  <a:gsLst>
                    <a:gs pos="2917">
                      <a:schemeClr val="tx1"/>
                    </a:gs>
                    <a:gs pos="30000">
                      <a:schemeClr val="tx1"/>
                    </a:gs>
                  </a:gsLst>
                  <a:lin ang="5400000" scaled="0"/>
                </a:gradFill>
              </a:rPr>
              <a:t>elements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Elements can be referenced within the pipeline execution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11/13/2018 5:14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06147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11/13/2018 5:10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9362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11/13/2018 5:10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882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11/13/2018 5:10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24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11/13/2018 5:10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492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225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5144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903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11/13/2018 5:14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8015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is not just Stock photos. This is a real photo from one of our customers as produced by the account team – this is actually from the Department of Justice of a country that I will not name, for obvious reasons. </a:t>
            </a:r>
          </a:p>
          <a:p>
            <a:r>
              <a:rPr lang="en-US" dirty="0"/>
              <a:t>In fact, many legal companies use this methodology as a DDOS attack on other legal department, by providing millions of documents in TIFF format, which is the digital equivalent of this.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339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And while we showed you a problem the CIA might have, imagine how the Cognitive Search pattern could be applied on your data, or your customers’ data. Whether it’s analyzing legal contracts, understanding engineering diagrams, or automatically extracting information from manually filled forms. </a:t>
            </a:r>
            <a:br>
              <a:rPr lang="en-US" dirty="0"/>
            </a:br>
            <a:r>
              <a:rPr lang="en-US" dirty="0"/>
              <a:t>Come join us on our journey as we build together the solutions to power new experiences on top of your piles of unstructured data.</a:t>
            </a:r>
          </a:p>
          <a:p>
            <a:pPr lvl="1"/>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93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11/13/2018 5:10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940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11/13/2018 5:10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47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Machine Learning, Analytics,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11/13/2018 5:10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76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11/13/2018 5:12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493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11/13/2018 5:13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246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11/13/2018 5:13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5722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a:buFont typeface="+mj-lt"/>
              <a:buAutoNum type="arabicPeriod"/>
            </a:pPr>
            <a:endParaRPr lang="en-US" sz="1100" dirty="0"/>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577197"/>
            <a:ext cx="6736486" cy="392450"/>
          </a:xfrm>
        </p:spPr>
        <p:txBody>
          <a:bodyPr lIns="96661" tIns="48331" rIns="96661" bIns="48331"/>
          <a:lstStyle/>
          <a:p>
            <a:pPr marL="0" marR="0" lvl="0" indent="0" algn="l" defTabSz="10214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6157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0FD75D0C-76E7-4496-920A-FC2C75CBF878}"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1299041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75D0C-76E7-4496-920A-FC2C75CBF878}"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2058019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D75D0C-76E7-4496-920A-FC2C75CBF878}"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06488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D75D0C-76E7-4496-920A-FC2C75CBF878}"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7244698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75D0C-76E7-4496-920A-FC2C75CBF878}" type="datetimeFigureOut">
              <a:rPr lang="en-US" smtClean="0"/>
              <a:t>11/13/2018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823531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75D0C-76E7-4496-920A-FC2C75CBF878}" type="datetimeFigureOut">
              <a:rPr lang="en-US" smtClean="0"/>
              <a:t>11/13/2018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745845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75D0C-76E7-4496-920A-FC2C75CBF878}" type="datetimeFigureOut">
              <a:rPr lang="en-US" smtClean="0"/>
              <a:t>11/13/2018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933759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0FD75D0C-76E7-4496-920A-FC2C75CBF878}"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1036570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0FD75D0C-76E7-4496-920A-FC2C75CBF878}"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2338913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75D0C-76E7-4496-920A-FC2C75CBF878}"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380622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75D0C-76E7-4496-920A-FC2C75CBF878}"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4142201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8"/>
          </a:xfrm>
          <a:prstGeom prst="rect">
            <a:avLst/>
          </a:prstGeom>
        </p:spPr>
      </p:pic>
      <p:sp>
        <p:nvSpPr>
          <p:cNvPr id="4" name="Rectangle 3"/>
          <p:cNvSpPr/>
          <p:nvPr userDrawn="1"/>
        </p:nvSpPr>
        <p:spPr bwMode="auto">
          <a:xfrm>
            <a:off x="2" y="0"/>
            <a:ext cx="11970326" cy="6994525"/>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63952" y="2088066"/>
            <a:ext cx="11908574" cy="1807812"/>
          </a:xfrm>
          <a:noFill/>
        </p:spPr>
        <p:txBody>
          <a:bodyPr vert="horz" wrap="square" lIns="146304" tIns="91440" rIns="146304" bIns="0" rtlCol="0" anchor="b" anchorCtr="0">
            <a:noAutofit/>
          </a:bodyPr>
          <a:lstStyle>
            <a:lvl1pPr>
              <a:defRPr lang="en-US" sz="6600" spc="-101"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2" y="3905404"/>
            <a:ext cx="11908574" cy="638008"/>
          </a:xfrm>
        </p:spPr>
        <p:txBody>
          <a:bodyPr lIns="182880" tIns="109728" bIns="109728">
            <a:noAutofit/>
          </a:bodyPr>
          <a:lstStyle>
            <a:lvl1pPr marL="0" indent="0">
              <a:spcBef>
                <a:spcPts val="0"/>
              </a:spcBef>
              <a:buNone/>
              <a:defRPr sz="2800"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57201" y="479425"/>
            <a:ext cx="1452989" cy="310896"/>
          </a:xfrm>
          <a:prstGeom prst="rect">
            <a:avLst/>
          </a:prstGeom>
        </p:spPr>
      </p:pic>
    </p:spTree>
    <p:extLst>
      <p:ext uri="{BB962C8B-B14F-4D97-AF65-F5344CB8AC3E}">
        <p14:creationId xmlns:p14="http://schemas.microsoft.com/office/powerpoint/2010/main" val="70022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645"/>
            <a:ext cx="12436480" cy="7025171"/>
          </a:xfrm>
          <a:prstGeom prst="rect">
            <a:avLst/>
          </a:prstGeom>
        </p:spPr>
      </p:pic>
      <p:grpSp>
        <p:nvGrpSpPr>
          <p:cNvPr id="7" name="Group 6"/>
          <p:cNvGrpSpPr/>
          <p:nvPr userDrawn="1"/>
        </p:nvGrpSpPr>
        <p:grpSpPr>
          <a:xfrm>
            <a:off x="-5" y="0"/>
            <a:ext cx="12436480" cy="6994525"/>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53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53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68135" y="393322"/>
            <a:ext cx="1629404" cy="349813"/>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1"/>
            </a:p>
          </p:txBody>
        </p:sp>
      </p:grpSp>
      <p:sp>
        <p:nvSpPr>
          <p:cNvPr id="63" name="Title 1"/>
          <p:cNvSpPr>
            <a:spLocks noGrp="1"/>
          </p:cNvSpPr>
          <p:nvPr>
            <p:ph type="title" hasCustomPrompt="1"/>
          </p:nvPr>
        </p:nvSpPr>
        <p:spPr bwMode="auto">
          <a:xfrm>
            <a:off x="263952" y="3923739"/>
            <a:ext cx="11908574" cy="1807812"/>
          </a:xfrm>
          <a:noFill/>
        </p:spPr>
        <p:txBody>
          <a:bodyPr vert="horz" wrap="square" lIns="146304" tIns="91440" rIns="146304" bIns="0" rtlCol="0" anchor="b" anchorCtr="0">
            <a:noAutofit/>
          </a:bodyPr>
          <a:lstStyle>
            <a:lvl1pPr>
              <a:defRPr lang="en-US" sz="6600" spc="-101"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2" y="5741078"/>
            <a:ext cx="11908574" cy="638008"/>
          </a:xfrm>
        </p:spPr>
        <p:txBody>
          <a:bodyPr lIns="182880" tIns="109728" bIns="109728">
            <a:noAutofit/>
          </a:bodyPr>
          <a:lstStyle>
            <a:lvl1pPr marL="0" indent="0">
              <a:spcBef>
                <a:spcPts val="0"/>
              </a:spcBef>
              <a:buNone/>
              <a:defRPr sz="2800"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5486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0084" y="2"/>
            <a:ext cx="12446559" cy="6994524"/>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2253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6816" y="3923739"/>
            <a:ext cx="11902848" cy="1807812"/>
          </a:xfrm>
          <a:noFill/>
        </p:spPr>
        <p:txBody>
          <a:bodyPr vert="horz" wrap="square" lIns="146304" tIns="91440" rIns="146304" bIns="0" rtlCol="0" anchor="b" anchorCtr="0">
            <a:noAutofit/>
          </a:bodyPr>
          <a:lstStyle>
            <a:lvl1pPr>
              <a:defRPr lang="en-US" sz="6600" spc="-101"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129340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0080" y="2"/>
            <a:ext cx="12446557" cy="6994524"/>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2253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6816" y="3923739"/>
            <a:ext cx="11902848" cy="1807812"/>
          </a:xfrm>
          <a:noFill/>
        </p:spPr>
        <p:txBody>
          <a:bodyPr vert="horz" wrap="square" lIns="146304" tIns="91440" rIns="146304" bIns="0" rtlCol="0" anchor="b" anchorCtr="0">
            <a:noAutofit/>
          </a:bodyPr>
          <a:lstStyle>
            <a:lvl1pPr>
              <a:defRPr lang="en-US" sz="6600" spc="-101"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63953" y="6272409"/>
            <a:ext cx="2600544" cy="572422"/>
          </a:xfrm>
          <a:prstGeom prst="rect">
            <a:avLst/>
          </a:prstGeom>
          <a:noFill/>
        </p:spPr>
        <p:txBody>
          <a:bodyPr wrap="none" lIns="182854" tIns="146283" rIns="91427" bIns="146283" rtlCol="0">
            <a:spAutoFit/>
          </a:bodyPr>
          <a:lstStyle/>
          <a:p>
            <a:pPr>
              <a:lnSpc>
                <a:spcPct val="90000"/>
              </a:lnSpc>
              <a:spcAft>
                <a:spcPts val="600"/>
              </a:spcAft>
            </a:pPr>
            <a:r>
              <a:rPr lang="en-US" sz="2000" b="0">
                <a:gradFill>
                  <a:gsLst>
                    <a:gs pos="2917">
                      <a:srgbClr val="D7D7D7"/>
                    </a:gs>
                    <a:gs pos="100000">
                      <a:srgbClr val="D7D7D7"/>
                    </a:gs>
                  </a:gsLst>
                  <a:lin ang="5400000" scaled="0"/>
                </a:gradFill>
                <a:latin typeface="+mj-lt"/>
                <a:cs typeface="Segoe UI Semibold" panose="020B0702040204020203" pitchFamily="34" charset="0"/>
              </a:rPr>
              <a:t>Digital</a:t>
            </a:r>
            <a:r>
              <a:rPr lang="en-US" sz="2000"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2000"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1399989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91" y="-1"/>
            <a:ext cx="12446563" cy="6994526"/>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2253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6816" y="3923739"/>
            <a:ext cx="11902848" cy="1807812"/>
          </a:xfrm>
          <a:noFill/>
        </p:spPr>
        <p:txBody>
          <a:bodyPr vert="horz" wrap="square" lIns="146304" tIns="91440" rIns="146304" bIns="0" rtlCol="0" anchor="b" anchorCtr="0">
            <a:noAutofit/>
          </a:bodyPr>
          <a:lstStyle>
            <a:lvl1pPr>
              <a:defRPr lang="en-US" sz="6600" spc="-101"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98672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88" y="-13062"/>
            <a:ext cx="12472303" cy="700758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53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6816" y="3923739"/>
            <a:ext cx="11902848" cy="1807812"/>
          </a:xfrm>
          <a:noFill/>
        </p:spPr>
        <p:txBody>
          <a:bodyPr vert="horz" wrap="square" lIns="146304" tIns="91440" rIns="146304" bIns="0" rtlCol="0" anchor="b" anchorCtr="0">
            <a:noAutofit/>
          </a:bodyPr>
          <a:lstStyle>
            <a:lvl1pPr>
              <a:defRPr lang="en-US" sz="6600" spc="-101"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30792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3923739"/>
            <a:ext cx="11902848" cy="1807812"/>
          </a:xfrm>
          <a:noFill/>
        </p:spPr>
        <p:txBody>
          <a:bodyPr vert="horz" wrap="square" lIns="146304" tIns="91440" rIns="146304" bIns="0" rtlCol="0" anchor="b" anchorCtr="0">
            <a:noAutofit/>
          </a:bodyPr>
          <a:lstStyle>
            <a:lvl1pPr>
              <a:defRPr lang="en-US" sz="6600" spc="-101"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0420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3923739"/>
            <a:ext cx="11902848" cy="1807812"/>
          </a:xfrm>
          <a:noFill/>
        </p:spPr>
        <p:txBody>
          <a:bodyPr vert="horz" wrap="square" lIns="146304" tIns="91440" rIns="146304" bIns="0" rtlCol="0" anchor="b" anchorCtr="0">
            <a:noAutofit/>
          </a:bodyPr>
          <a:lstStyle>
            <a:lvl1pPr>
              <a:defRPr lang="en-US" sz="6600" spc="-101"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53484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3923739"/>
            <a:ext cx="11902848" cy="1807812"/>
          </a:xfrm>
          <a:noFill/>
        </p:spPr>
        <p:txBody>
          <a:bodyPr vert="horz" wrap="square" lIns="146304" tIns="91440" rIns="146304" bIns="0" rtlCol="0" anchor="b" anchorCtr="0">
            <a:noAutofit/>
          </a:bodyPr>
          <a:lstStyle>
            <a:lvl1pPr>
              <a:defRPr lang="en-US" sz="6600" spc="-101"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5533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91819"/>
          </a:xfrm>
        </p:spPr>
        <p:txBody>
          <a:bodyPr lIns="182880"/>
          <a:lstStyle>
            <a:lvl1pPr marL="0" indent="0">
              <a:buNone/>
              <a:defRPr sz="3999">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48717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1"/>
            <a:ext cx="11887200" cy="2025298"/>
          </a:xfrm>
        </p:spPr>
        <p:txBody>
          <a:bodyPr lIns="182880"/>
          <a:lstStyle>
            <a:lvl1pPr marL="0" indent="0">
              <a:buNone/>
              <a:defRPr lang="en-US" sz="3999"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2000"/>
            </a:lvl2pPr>
            <a:lvl3pPr marL="228562" indent="0">
              <a:buNone/>
              <a:defRPr/>
            </a:lvl3pPr>
            <a:lvl4pPr marL="457124" indent="0">
              <a:buNone/>
              <a:defRPr/>
            </a:lvl4pPr>
            <a:lvl5pPr marL="685686" indent="0">
              <a:buNone/>
              <a:defRPr/>
            </a:lvl5pPr>
          </a:lstStyle>
          <a:p>
            <a:pPr marL="0" marR="0" lvl="0" indent="0" algn="l" defTabSz="93258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8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8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8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8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7735023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0578566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40061479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52212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3559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33346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8886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3788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10"/>
            <a:ext cx="4572000" cy="477001"/>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34" eaLnBrk="0" hangingPunct="0"/>
            <a:r>
              <a:rPr lang="en-US" sz="700">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83714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454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4314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573085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251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340903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735645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692352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35877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29813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43318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43842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950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Click to 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141659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57232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35651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300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76178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9089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867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00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062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2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1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14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150181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33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176020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8347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5026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4798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image" Target="../media/image1.emf"/><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0FD75D0C-76E7-4496-920A-FC2C75CBF878}" type="datetimeFigureOut">
              <a:rPr lang="en-US" smtClean="0"/>
              <a:t>11/13/2018</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54C6E1-62CA-466D-A73F-348E8EFDDC06}" type="slidenum">
              <a:rPr lang="en-US" smtClean="0"/>
              <a:t>‹#›</a:t>
            </a:fld>
            <a:endParaRPr lang="en-US"/>
          </a:p>
        </p:txBody>
      </p:sp>
    </p:spTree>
    <p:extLst>
      <p:ext uri="{BB962C8B-B14F-4D97-AF65-F5344CB8AC3E}">
        <p14:creationId xmlns:p14="http://schemas.microsoft.com/office/powerpoint/2010/main" val="1117125878"/>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9" cy="21594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530668" y="35280"/>
            <a:ext cx="316088" cy="6923971"/>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19744341"/>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Lst>
  <p:transition>
    <p:fade/>
  </p:transition>
  <p:hf sldNum="0" hdr="0" ftr="0" dt="0"/>
  <p:txStyles>
    <p:titleStyle>
      <a:lvl1pPr algn="l" defTabSz="932585" rtl="0" eaLnBrk="1" latinLnBrk="0" hangingPunct="1">
        <a:lnSpc>
          <a:spcPct val="90000"/>
        </a:lnSpc>
        <a:spcBef>
          <a:spcPct val="0"/>
        </a:spcBef>
        <a:buNone/>
        <a:defRPr lang="en-US" sz="4799" b="0" kern="1200" cap="none" spc="-102"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32585"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42843" marR="0" indent="0" algn="l" defTabSz="932585"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71404" marR="0" indent="0" algn="l" defTabSz="932585"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99967" marR="0" indent="0" algn="l" defTabSz="932585" rtl="0" eaLnBrk="1" fontAlgn="auto" latinLnBrk="0" hangingPunct="1">
        <a:lnSpc>
          <a:spcPct val="90000"/>
        </a:lnSpc>
        <a:spcBef>
          <a:spcPct val="20000"/>
        </a:spcBef>
        <a:spcAft>
          <a:spcPts val="0"/>
        </a:spcAft>
        <a:buClrTx/>
        <a:buSzPct val="90000"/>
        <a:buFont typeface="Arial" pitchFamily="34" charset="0"/>
        <a:buNone/>
        <a:tabLst/>
        <a:defRPr sz="180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28528" marR="0" indent="0" algn="l" defTabSz="932585" rtl="0" eaLnBrk="1" fontAlgn="auto" latinLnBrk="0" hangingPunct="1">
        <a:lnSpc>
          <a:spcPct val="90000"/>
        </a:lnSpc>
        <a:spcBef>
          <a:spcPct val="20000"/>
        </a:spcBef>
        <a:spcAft>
          <a:spcPts val="0"/>
        </a:spcAft>
        <a:buClrTx/>
        <a:buSzPct val="90000"/>
        <a:buFont typeface="Arial" pitchFamily="34" charset="0"/>
        <a:buNone/>
        <a:tabLst/>
        <a:defRPr sz="180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91004318"/>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 id="2147484545" r:id="rId12"/>
    <p:sldLayoutId id="2147484546" r:id="rId13"/>
    <p:sldLayoutId id="2147484547" r:id="rId14"/>
    <p:sldLayoutId id="2147484548" r:id="rId15"/>
    <p:sldLayoutId id="2147484549" r:id="rId16"/>
    <p:sldLayoutId id="2147484550" r:id="rId17"/>
    <p:sldLayoutId id="2147484551" r:id="rId18"/>
    <p:sldLayoutId id="2147484552" r:id="rId19"/>
    <p:sldLayoutId id="2147484553" r:id="rId20"/>
    <p:sldLayoutId id="2147484554" r:id="rId21"/>
    <p:sldLayoutId id="2147484555" r:id="rId22"/>
    <p:sldLayoutId id="2147484556" r:id="rId23"/>
    <p:sldLayoutId id="2147484557" r:id="rId24"/>
    <p:sldLayoutId id="2147484558" r:id="rId25"/>
    <p:sldLayoutId id="2147484559"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5.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5.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46.png"/><Relationship Id="rId5" Type="http://schemas.openxmlformats.org/officeDocument/2006/relationships/image" Target="../media/image45.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hyperlink" Target="http://aka.ms/jfkfile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9.xml"/><Relationship Id="rId7" Type="http://schemas.openxmlformats.org/officeDocument/2006/relationships/image" Target="../media/image30.png"/><Relationship Id="rId2"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Cognitive Search and Augmentation</a:t>
            </a:r>
            <a:endParaRPr lang="en-US" sz="3400" dirty="0"/>
          </a:p>
        </p:txBody>
      </p:sp>
      <p:sp>
        <p:nvSpPr>
          <p:cNvPr id="5" name="Text Placeholder 4"/>
          <p:cNvSpPr>
            <a:spLocks noGrp="1"/>
          </p:cNvSpPr>
          <p:nvPr>
            <p:ph type="body" sz="quarter" idx="4294967295"/>
          </p:nvPr>
        </p:nvSpPr>
        <p:spPr>
          <a:xfrm>
            <a:off x="0" y="4868863"/>
            <a:ext cx="11811000" cy="683264"/>
          </a:xfrm>
        </p:spPr>
        <p:txBody>
          <a:bodyPr/>
          <a:lstStyle/>
          <a:p>
            <a:r>
              <a:rPr lang="en-US" dirty="0"/>
              <a:t>Sergio Ortega</a:t>
            </a:r>
            <a:endParaRPr lang="en-US" sz="2400"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 – Cognitive Search Pipeline</a:t>
            </a:r>
          </a:p>
        </p:txBody>
      </p:sp>
      <p:sp>
        <p:nvSpPr>
          <p:cNvPr id="3" name="Slide Number Placeholder 2"/>
          <p:cNvSpPr>
            <a:spLocks noGrp="1"/>
          </p:cNvSpPr>
          <p:nvPr>
            <p:ph type="sldNum" sz="quarter" idx="4"/>
          </p:nvPr>
        </p:nvSpPr>
        <p:spPr/>
        <p:txBody>
          <a:bodyPr/>
          <a:lstStyle/>
          <a:p>
            <a:fld id="{0E05EA2D-13DB-4BA1-9DA1-8ED54A2EECC2}" type="slidenum">
              <a:rPr lang="en-US" smtClean="0"/>
              <a:pPr/>
              <a:t>10</a:t>
            </a:fld>
            <a:endParaRPr lang="en-US"/>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13" name="Picture 12">
            <a:extLst>
              <a:ext uri="{FF2B5EF4-FFF2-40B4-BE49-F238E27FC236}">
                <a16:creationId xmlns:a16="http://schemas.microsoft.com/office/drawing/2014/main" id="{45F37A20-2EEC-4995-A12F-AA0F0761241B}"/>
              </a:ext>
            </a:extLst>
          </p:cNvPr>
          <p:cNvPicPr>
            <a:picLocks noChangeAspect="1"/>
          </p:cNvPicPr>
          <p:nvPr/>
        </p:nvPicPr>
        <p:blipFill>
          <a:blip r:embed="rId3"/>
          <a:stretch>
            <a:fillRect/>
          </a:stretch>
        </p:blipFill>
        <p:spPr>
          <a:xfrm>
            <a:off x="308829" y="2948214"/>
            <a:ext cx="1626081" cy="1556885"/>
          </a:xfrm>
          <a:prstGeom prst="rect">
            <a:avLst/>
          </a:prstGeom>
        </p:spPr>
      </p:pic>
      <p:sp>
        <p:nvSpPr>
          <p:cNvPr id="14" name="TextBox 13">
            <a:extLst>
              <a:ext uri="{FF2B5EF4-FFF2-40B4-BE49-F238E27FC236}">
                <a16:creationId xmlns:a16="http://schemas.microsoft.com/office/drawing/2014/main" id="{1A88F970-2941-49D2-8433-F7F02738C1C7}"/>
              </a:ext>
            </a:extLst>
          </p:cNvPr>
          <p:cNvSpPr txBox="1"/>
          <p:nvPr/>
        </p:nvSpPr>
        <p:spPr>
          <a:xfrm>
            <a:off x="474352" y="4505099"/>
            <a:ext cx="1295035"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Data</a:t>
            </a:r>
          </a:p>
          <a:p>
            <a:pPr algn="ctr">
              <a:lnSpc>
                <a:spcPct val="90000"/>
              </a:lnSpc>
              <a:spcAft>
                <a:spcPts val="600"/>
              </a:spcAft>
            </a:pPr>
            <a:r>
              <a:rPr lang="en-GB" sz="2400" dirty="0">
                <a:gradFill>
                  <a:gsLst>
                    <a:gs pos="2917">
                      <a:schemeClr val="tx1"/>
                    </a:gs>
                    <a:gs pos="30000">
                      <a:schemeClr val="tx1"/>
                    </a:gs>
                  </a:gsLst>
                  <a:lin ang="5400000" scaled="0"/>
                </a:gradFill>
              </a:rPr>
              <a:t>Source</a:t>
            </a:r>
          </a:p>
        </p:txBody>
      </p:sp>
      <p:pic>
        <p:nvPicPr>
          <p:cNvPr id="15" name="Picture 14">
            <a:extLst>
              <a:ext uri="{FF2B5EF4-FFF2-40B4-BE49-F238E27FC236}">
                <a16:creationId xmlns:a16="http://schemas.microsoft.com/office/drawing/2014/main" id="{74125C9D-81DC-4C40-B482-9BDF8D14677B}"/>
              </a:ext>
            </a:extLst>
          </p:cNvPr>
          <p:cNvPicPr>
            <a:picLocks noChangeAspect="1"/>
          </p:cNvPicPr>
          <p:nvPr/>
        </p:nvPicPr>
        <p:blipFill>
          <a:blip r:embed="rId4"/>
          <a:stretch>
            <a:fillRect/>
          </a:stretch>
        </p:blipFill>
        <p:spPr>
          <a:xfrm>
            <a:off x="2004226" y="3394916"/>
            <a:ext cx="4705962" cy="1110183"/>
          </a:xfrm>
          <a:prstGeom prst="rect">
            <a:avLst/>
          </a:prstGeom>
        </p:spPr>
      </p:pic>
      <p:pic>
        <p:nvPicPr>
          <p:cNvPr id="16" name="Picture 15">
            <a:extLst>
              <a:ext uri="{FF2B5EF4-FFF2-40B4-BE49-F238E27FC236}">
                <a16:creationId xmlns:a16="http://schemas.microsoft.com/office/drawing/2014/main" id="{A03046D3-8873-42E5-99CB-BF6D865E753D}"/>
              </a:ext>
            </a:extLst>
          </p:cNvPr>
          <p:cNvPicPr>
            <a:picLocks noChangeAspect="1"/>
          </p:cNvPicPr>
          <p:nvPr/>
        </p:nvPicPr>
        <p:blipFill>
          <a:blip r:embed="rId5"/>
          <a:stretch>
            <a:fillRect/>
          </a:stretch>
        </p:blipFill>
        <p:spPr>
          <a:xfrm>
            <a:off x="3719296" y="1622292"/>
            <a:ext cx="2901483" cy="1632795"/>
          </a:xfrm>
          <a:prstGeom prst="rect">
            <a:avLst/>
          </a:prstGeom>
        </p:spPr>
      </p:pic>
      <p:pic>
        <p:nvPicPr>
          <p:cNvPr id="17" name="Picture 16">
            <a:extLst>
              <a:ext uri="{FF2B5EF4-FFF2-40B4-BE49-F238E27FC236}">
                <a16:creationId xmlns:a16="http://schemas.microsoft.com/office/drawing/2014/main" id="{ED90B58B-A0C6-4084-9F21-F4A9C28CE215}"/>
              </a:ext>
            </a:extLst>
          </p:cNvPr>
          <p:cNvPicPr>
            <a:picLocks noChangeAspect="1"/>
          </p:cNvPicPr>
          <p:nvPr/>
        </p:nvPicPr>
        <p:blipFill>
          <a:blip r:embed="rId6"/>
          <a:stretch>
            <a:fillRect/>
          </a:stretch>
        </p:blipFill>
        <p:spPr>
          <a:xfrm>
            <a:off x="6705452" y="2948214"/>
            <a:ext cx="2091285" cy="1556885"/>
          </a:xfrm>
          <a:prstGeom prst="rect">
            <a:avLst/>
          </a:prstGeom>
        </p:spPr>
      </p:pic>
      <p:sp>
        <p:nvSpPr>
          <p:cNvPr id="22" name="TextBox 21">
            <a:extLst>
              <a:ext uri="{FF2B5EF4-FFF2-40B4-BE49-F238E27FC236}">
                <a16:creationId xmlns:a16="http://schemas.microsoft.com/office/drawing/2014/main" id="{3C1E022B-1947-4B8C-BA73-8B2F716CDDC7}"/>
              </a:ext>
            </a:extLst>
          </p:cNvPr>
          <p:cNvSpPr txBox="1"/>
          <p:nvPr/>
        </p:nvSpPr>
        <p:spPr>
          <a:xfrm>
            <a:off x="6620779" y="4505099"/>
            <a:ext cx="1917833"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Enriched </a:t>
            </a:r>
          </a:p>
          <a:p>
            <a:pPr algn="ctr">
              <a:lnSpc>
                <a:spcPct val="90000"/>
              </a:lnSpc>
              <a:spcAft>
                <a:spcPts val="600"/>
              </a:spcAft>
            </a:pPr>
            <a:r>
              <a:rPr lang="en-GB" sz="2400" dirty="0">
                <a:gradFill>
                  <a:gsLst>
                    <a:gs pos="2917">
                      <a:schemeClr val="tx1"/>
                    </a:gs>
                    <a:gs pos="30000">
                      <a:schemeClr val="tx1"/>
                    </a:gs>
                  </a:gsLst>
                  <a:lin ang="5400000" scaled="0"/>
                </a:gradFill>
              </a:rPr>
              <a:t>Documents</a:t>
            </a:r>
          </a:p>
        </p:txBody>
      </p:sp>
      <p:pic>
        <p:nvPicPr>
          <p:cNvPr id="23" name="Picture 22">
            <a:extLst>
              <a:ext uri="{FF2B5EF4-FFF2-40B4-BE49-F238E27FC236}">
                <a16:creationId xmlns:a16="http://schemas.microsoft.com/office/drawing/2014/main" id="{444B87AD-1C27-45C9-AB59-7638BFA174CE}"/>
              </a:ext>
            </a:extLst>
          </p:cNvPr>
          <p:cNvPicPr>
            <a:picLocks noChangeAspect="1"/>
          </p:cNvPicPr>
          <p:nvPr/>
        </p:nvPicPr>
        <p:blipFill>
          <a:blip r:embed="rId7"/>
          <a:stretch>
            <a:fillRect/>
          </a:stretch>
        </p:blipFill>
        <p:spPr>
          <a:xfrm>
            <a:off x="8946173" y="3423280"/>
            <a:ext cx="1698170" cy="1049513"/>
          </a:xfrm>
          <a:prstGeom prst="rect">
            <a:avLst/>
          </a:prstGeom>
        </p:spPr>
      </p:pic>
      <p:pic>
        <p:nvPicPr>
          <p:cNvPr id="24" name="Picture 23">
            <a:extLst>
              <a:ext uri="{FF2B5EF4-FFF2-40B4-BE49-F238E27FC236}">
                <a16:creationId xmlns:a16="http://schemas.microsoft.com/office/drawing/2014/main" id="{7FEED981-8107-4194-B618-67F1DBF1F8AC}"/>
              </a:ext>
            </a:extLst>
          </p:cNvPr>
          <p:cNvPicPr>
            <a:picLocks noChangeAspect="1"/>
          </p:cNvPicPr>
          <p:nvPr/>
        </p:nvPicPr>
        <p:blipFill>
          <a:blip r:embed="rId8"/>
          <a:stretch>
            <a:fillRect/>
          </a:stretch>
        </p:blipFill>
        <p:spPr>
          <a:xfrm>
            <a:off x="10852341" y="3255087"/>
            <a:ext cx="1343035" cy="1385898"/>
          </a:xfrm>
          <a:prstGeom prst="rect">
            <a:avLst/>
          </a:prstGeom>
        </p:spPr>
      </p:pic>
    </p:spTree>
    <p:extLst>
      <p:ext uri="{BB962C8B-B14F-4D97-AF65-F5344CB8AC3E}">
        <p14:creationId xmlns:p14="http://schemas.microsoft.com/office/powerpoint/2010/main" val="216671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 – Cognitive Search Pipeline</a:t>
            </a:r>
          </a:p>
        </p:txBody>
      </p:sp>
      <p:sp>
        <p:nvSpPr>
          <p:cNvPr id="3" name="Slide Number Placeholder 2"/>
          <p:cNvSpPr>
            <a:spLocks noGrp="1"/>
          </p:cNvSpPr>
          <p:nvPr>
            <p:ph type="sldNum" sz="quarter" idx="4"/>
          </p:nvPr>
        </p:nvSpPr>
        <p:spPr/>
        <p:txBody>
          <a:bodyPr/>
          <a:lstStyle/>
          <a:p>
            <a:fld id="{0E05EA2D-13DB-4BA1-9DA1-8ED54A2EECC2}" type="slidenum">
              <a:rPr lang="en-US" smtClean="0"/>
              <a:pPr/>
              <a:t>11</a:t>
            </a:fld>
            <a:endParaRPr lang="en-US"/>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6" name="Picture 5">
            <a:extLst>
              <a:ext uri="{FF2B5EF4-FFF2-40B4-BE49-F238E27FC236}">
                <a16:creationId xmlns:a16="http://schemas.microsoft.com/office/drawing/2014/main" id="{A4DD2EE3-FD2D-4BC4-A682-C197FC90D7F3}"/>
              </a:ext>
            </a:extLst>
          </p:cNvPr>
          <p:cNvPicPr>
            <a:picLocks noChangeAspect="1"/>
          </p:cNvPicPr>
          <p:nvPr/>
        </p:nvPicPr>
        <p:blipFill>
          <a:blip r:embed="rId3"/>
          <a:stretch>
            <a:fillRect/>
          </a:stretch>
        </p:blipFill>
        <p:spPr>
          <a:xfrm>
            <a:off x="137319" y="2162913"/>
            <a:ext cx="12161835" cy="2668697"/>
          </a:xfrm>
          <a:prstGeom prst="rect">
            <a:avLst/>
          </a:prstGeom>
        </p:spPr>
      </p:pic>
    </p:spTree>
    <p:extLst>
      <p:ext uri="{BB962C8B-B14F-4D97-AF65-F5344CB8AC3E}">
        <p14:creationId xmlns:p14="http://schemas.microsoft.com/office/powerpoint/2010/main" val="81506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489C02-0B56-4A77-9055-D3F4FB544826}"/>
              </a:ext>
            </a:extLst>
          </p:cNvPr>
          <p:cNvSpPr>
            <a:spLocks noGrp="1"/>
          </p:cNvSpPr>
          <p:nvPr>
            <p:ph type="title"/>
          </p:nvPr>
        </p:nvSpPr>
        <p:spPr/>
        <p:txBody>
          <a:bodyPr/>
          <a:lstStyle/>
          <a:p>
            <a:r>
              <a:rPr lang="en-US" dirty="0"/>
              <a:t>Analyzing text</a:t>
            </a:r>
          </a:p>
        </p:txBody>
      </p:sp>
      <p:sp>
        <p:nvSpPr>
          <p:cNvPr id="5" name="Text Placeholder 4">
            <a:extLst>
              <a:ext uri="{FF2B5EF4-FFF2-40B4-BE49-F238E27FC236}">
                <a16:creationId xmlns:a16="http://schemas.microsoft.com/office/drawing/2014/main" id="{C987D4EC-5FEC-49E3-8D32-ADC3F16A29C4}"/>
              </a:ext>
            </a:extLst>
          </p:cNvPr>
          <p:cNvSpPr>
            <a:spLocks noGrp="1"/>
          </p:cNvSpPr>
          <p:nvPr>
            <p:ph type="body" sz="quarter" idx="10"/>
          </p:nvPr>
        </p:nvSpPr>
        <p:spPr>
          <a:xfrm>
            <a:off x="2332037" y="2201862"/>
            <a:ext cx="5257799" cy="3425553"/>
          </a:xfrm>
        </p:spPr>
        <p:txBody>
          <a:bodyPr/>
          <a:lstStyle/>
          <a:p>
            <a:r>
              <a:rPr lang="en-US" sz="2600" dirty="0">
                <a:latin typeface="Calibri" panose="020F0502020204030204" pitchFamily="34" charset="0"/>
                <a:cs typeface="Calibri" panose="020F0502020204030204" pitchFamily="34" charset="0"/>
              </a:rPr>
              <a:t>Matthew Henson was born in 1866. Peary hired him as a valet, and the two began a long working relationship that spanned half a dozen epic and amazing travels over two decades. In 1887, it was not easy to access Aspirin or Ibuprofen, think how challenging it might have been reaching the North Pole.</a:t>
            </a:r>
          </a:p>
        </p:txBody>
      </p:sp>
    </p:spTree>
    <p:custDataLst>
      <p:tags r:id="rId1"/>
    </p:custDataLst>
    <p:extLst>
      <p:ext uri="{BB962C8B-B14F-4D97-AF65-F5344CB8AC3E}">
        <p14:creationId xmlns:p14="http://schemas.microsoft.com/office/powerpoint/2010/main" val="384002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489C02-0B56-4A77-9055-D3F4FB544826}"/>
              </a:ext>
            </a:extLst>
          </p:cNvPr>
          <p:cNvSpPr>
            <a:spLocks noGrp="1"/>
          </p:cNvSpPr>
          <p:nvPr>
            <p:ph type="title"/>
          </p:nvPr>
        </p:nvSpPr>
        <p:spPr/>
        <p:txBody>
          <a:bodyPr/>
          <a:lstStyle/>
          <a:p>
            <a:r>
              <a:rPr lang="en-US" dirty="0"/>
              <a:t>Analyzing text</a:t>
            </a:r>
          </a:p>
        </p:txBody>
      </p:sp>
      <p:sp>
        <p:nvSpPr>
          <p:cNvPr id="5" name="Text Placeholder 4">
            <a:extLst>
              <a:ext uri="{FF2B5EF4-FFF2-40B4-BE49-F238E27FC236}">
                <a16:creationId xmlns:a16="http://schemas.microsoft.com/office/drawing/2014/main" id="{C987D4EC-5FEC-49E3-8D32-ADC3F16A29C4}"/>
              </a:ext>
            </a:extLst>
          </p:cNvPr>
          <p:cNvSpPr>
            <a:spLocks noGrp="1"/>
          </p:cNvSpPr>
          <p:nvPr>
            <p:ph type="body" sz="quarter" idx="10"/>
          </p:nvPr>
        </p:nvSpPr>
        <p:spPr>
          <a:xfrm>
            <a:off x="2332037" y="2201862"/>
            <a:ext cx="5257799" cy="3425553"/>
          </a:xfrm>
        </p:spPr>
        <p:txBody>
          <a:bodyPr/>
          <a:lstStyle/>
          <a:p>
            <a:r>
              <a:rPr lang="en-US" sz="2600" u="sng" dirty="0">
                <a:latin typeface="Calibri" panose="020F0502020204030204" pitchFamily="34" charset="0"/>
                <a:cs typeface="Calibri" panose="020F0502020204030204" pitchFamily="34" charset="0"/>
              </a:rPr>
              <a:t>Matthew Henson </a:t>
            </a:r>
            <a:r>
              <a:rPr lang="en-US" sz="2600" dirty="0">
                <a:latin typeface="Calibri" panose="020F0502020204030204" pitchFamily="34" charset="0"/>
                <a:cs typeface="Calibri" panose="020F0502020204030204" pitchFamily="34" charset="0"/>
              </a:rPr>
              <a:t>was born in 1866. </a:t>
            </a:r>
            <a:r>
              <a:rPr lang="en-US" sz="2600" u="sng" dirty="0">
                <a:latin typeface="Calibri" panose="020F0502020204030204" pitchFamily="34" charset="0"/>
                <a:cs typeface="Calibri" panose="020F0502020204030204" pitchFamily="34" charset="0"/>
              </a:rPr>
              <a:t>Peary </a:t>
            </a:r>
            <a:r>
              <a:rPr lang="en-US" sz="2600" dirty="0">
                <a:latin typeface="Calibri" panose="020F0502020204030204" pitchFamily="34" charset="0"/>
                <a:cs typeface="Calibri" panose="020F0502020204030204" pitchFamily="34" charset="0"/>
              </a:rPr>
              <a:t>hired him as a </a:t>
            </a:r>
            <a:r>
              <a:rPr lang="en-US" sz="2600" u="sng" dirty="0">
                <a:latin typeface="Calibri" panose="020F0502020204030204" pitchFamily="34" charset="0"/>
                <a:cs typeface="Calibri" panose="020F0502020204030204" pitchFamily="34" charset="0"/>
              </a:rPr>
              <a:t>valet</a:t>
            </a:r>
            <a:r>
              <a:rPr lang="en-US" sz="2600" dirty="0">
                <a:latin typeface="Calibri" panose="020F0502020204030204" pitchFamily="34" charset="0"/>
                <a:cs typeface="Calibri" panose="020F0502020204030204" pitchFamily="34" charset="0"/>
              </a:rPr>
              <a:t>, and the two began a </a:t>
            </a:r>
            <a:r>
              <a:rPr lang="en-US" sz="2600" u="sng" dirty="0">
                <a:latin typeface="Calibri" panose="020F0502020204030204" pitchFamily="34" charset="0"/>
                <a:cs typeface="Calibri" panose="020F0502020204030204" pitchFamily="34" charset="0"/>
              </a:rPr>
              <a:t>long working relationship</a:t>
            </a:r>
            <a:r>
              <a:rPr lang="en-US" sz="2600" dirty="0">
                <a:latin typeface="Calibri" panose="020F0502020204030204" pitchFamily="34" charset="0"/>
                <a:cs typeface="Calibri" panose="020F0502020204030204" pitchFamily="34" charset="0"/>
              </a:rPr>
              <a:t> that spanned half a </a:t>
            </a:r>
            <a:r>
              <a:rPr lang="en-US" sz="2600" u="sng" dirty="0">
                <a:latin typeface="Calibri" panose="020F0502020204030204" pitchFamily="34" charset="0"/>
                <a:cs typeface="Calibri" panose="020F0502020204030204" pitchFamily="34" charset="0"/>
              </a:rPr>
              <a:t>dozen </a:t>
            </a:r>
            <a:r>
              <a:rPr lang="en-US" sz="2600" u="sng" dirty="0">
                <a:solidFill>
                  <a:srgbClr val="00B050"/>
                </a:solidFill>
                <a:latin typeface="Calibri" panose="020F0502020204030204" pitchFamily="34" charset="0"/>
                <a:cs typeface="Calibri" panose="020F0502020204030204" pitchFamily="34" charset="0"/>
              </a:rPr>
              <a:t>epic</a:t>
            </a:r>
            <a:r>
              <a:rPr lang="en-US" sz="2600" dirty="0">
                <a:latin typeface="Calibri" panose="020F0502020204030204" pitchFamily="34" charset="0"/>
                <a:cs typeface="Calibri" panose="020F0502020204030204" pitchFamily="34" charset="0"/>
              </a:rPr>
              <a:t> and </a:t>
            </a:r>
            <a:r>
              <a:rPr lang="en-US" sz="2600" u="sng" dirty="0">
                <a:solidFill>
                  <a:srgbClr val="00B050"/>
                </a:solidFill>
                <a:latin typeface="Calibri" panose="020F0502020204030204" pitchFamily="34" charset="0"/>
                <a:cs typeface="Calibri" panose="020F0502020204030204" pitchFamily="34" charset="0"/>
              </a:rPr>
              <a:t>amazing </a:t>
            </a:r>
            <a:r>
              <a:rPr lang="en-US" sz="2600" u="sng" dirty="0">
                <a:latin typeface="Calibri" panose="020F0502020204030204" pitchFamily="34" charset="0"/>
                <a:cs typeface="Calibri" panose="020F0502020204030204" pitchFamily="34" charset="0"/>
              </a:rPr>
              <a:t>travels</a:t>
            </a:r>
            <a:r>
              <a:rPr lang="en-US" sz="2600" dirty="0">
                <a:latin typeface="Calibri" panose="020F0502020204030204" pitchFamily="34" charset="0"/>
                <a:cs typeface="Calibri" panose="020F0502020204030204" pitchFamily="34" charset="0"/>
              </a:rPr>
              <a:t> over two decades. In 1887, it was not easy to access </a:t>
            </a:r>
            <a:r>
              <a:rPr lang="en-US" sz="2600" u="sng" dirty="0">
                <a:latin typeface="Calibri" panose="020F0502020204030204" pitchFamily="34" charset="0"/>
                <a:cs typeface="Calibri" panose="020F0502020204030204" pitchFamily="34" charset="0"/>
              </a:rPr>
              <a:t>Aspirin</a:t>
            </a:r>
            <a:r>
              <a:rPr lang="en-US" sz="2600" dirty="0">
                <a:latin typeface="Calibri" panose="020F0502020204030204" pitchFamily="34" charset="0"/>
                <a:cs typeface="Calibri" panose="020F0502020204030204" pitchFamily="34" charset="0"/>
              </a:rPr>
              <a:t> or </a:t>
            </a:r>
            <a:r>
              <a:rPr lang="en-US" sz="2600" u="sng" dirty="0">
                <a:latin typeface="Calibri" panose="020F0502020204030204" pitchFamily="34" charset="0"/>
                <a:cs typeface="Calibri" panose="020F0502020204030204" pitchFamily="34" charset="0"/>
              </a:rPr>
              <a:t>Ibuprofen</a:t>
            </a:r>
            <a:r>
              <a:rPr lang="en-US" sz="2600" dirty="0">
                <a:latin typeface="Calibri" panose="020F0502020204030204" pitchFamily="34" charset="0"/>
                <a:cs typeface="Calibri" panose="020F0502020204030204" pitchFamily="34" charset="0"/>
              </a:rPr>
              <a:t>, think how challenging it might have been reaching the </a:t>
            </a:r>
            <a:r>
              <a:rPr lang="en-US" sz="2600" u="sng" dirty="0">
                <a:latin typeface="Calibri" panose="020F0502020204030204" pitchFamily="34" charset="0"/>
                <a:cs typeface="Calibri" panose="020F0502020204030204" pitchFamily="34" charset="0"/>
              </a:rPr>
              <a:t>North Pole</a:t>
            </a:r>
            <a:r>
              <a:rPr lang="en-US" sz="2600" dirty="0">
                <a:latin typeface="Calibri" panose="020F0502020204030204" pitchFamily="34" charset="0"/>
                <a:cs typeface="Calibri" panose="020F0502020204030204" pitchFamily="34" charset="0"/>
              </a:rPr>
              <a:t>.</a:t>
            </a:r>
          </a:p>
        </p:txBody>
      </p:sp>
      <p:grpSp>
        <p:nvGrpSpPr>
          <p:cNvPr id="25" name="Group 24">
            <a:extLst>
              <a:ext uri="{FF2B5EF4-FFF2-40B4-BE49-F238E27FC236}">
                <a16:creationId xmlns:a16="http://schemas.microsoft.com/office/drawing/2014/main" id="{4FCF2D3C-86B0-4461-B931-2B7B87D00026}"/>
              </a:ext>
            </a:extLst>
          </p:cNvPr>
          <p:cNvGrpSpPr/>
          <p:nvPr/>
        </p:nvGrpSpPr>
        <p:grpSpPr>
          <a:xfrm>
            <a:off x="8275637" y="1480698"/>
            <a:ext cx="3581400" cy="1757152"/>
            <a:chOff x="8275637" y="1480698"/>
            <a:chExt cx="3581400" cy="1757152"/>
          </a:xfrm>
        </p:grpSpPr>
        <p:sp>
          <p:nvSpPr>
            <p:cNvPr id="26" name="Text Placeholder 4">
              <a:extLst>
                <a:ext uri="{FF2B5EF4-FFF2-40B4-BE49-F238E27FC236}">
                  <a16:creationId xmlns:a16="http://schemas.microsoft.com/office/drawing/2014/main" id="{BEF15CBA-DFF2-4834-AEFB-1AC2B96BD48F}"/>
                </a:ext>
              </a:extLst>
            </p:cNvPr>
            <p:cNvSpPr txBox="1">
              <a:spLocks/>
            </p:cNvSpPr>
            <p:nvPr/>
          </p:nvSpPr>
          <p:spPr>
            <a:xfrm>
              <a:off x="8275637" y="1730831"/>
              <a:ext cx="3581400" cy="1507019"/>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rPr>
                <a:t>Language: English</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rPr>
                <a:t>Sentiment: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Positive</a:t>
              </a:r>
              <a:endPar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rPr>
                <a:t>Key Phrases : dozen epic, amazing travels, Aspirin, Ibuprofen, long working relationship, decades, Matthew Henson, Peary, valet, North Pole</a:t>
              </a:r>
            </a:p>
          </p:txBody>
        </p:sp>
        <p:sp>
          <p:nvSpPr>
            <p:cNvPr id="27" name="Text Placeholder 4">
              <a:extLst>
                <a:ext uri="{FF2B5EF4-FFF2-40B4-BE49-F238E27FC236}">
                  <a16:creationId xmlns:a16="http://schemas.microsoft.com/office/drawing/2014/main" id="{1A1CCD94-79A1-4589-8D27-571127A9F757}"/>
                </a:ext>
              </a:extLst>
            </p:cNvPr>
            <p:cNvSpPr txBox="1">
              <a:spLocks/>
            </p:cNvSpPr>
            <p:nvPr/>
          </p:nvSpPr>
          <p:spPr>
            <a:xfrm>
              <a:off x="8275637" y="1480698"/>
              <a:ext cx="3581400" cy="24622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Text Analytics</a:t>
              </a:r>
            </a:p>
          </p:txBody>
        </p:sp>
      </p:grpSp>
    </p:spTree>
    <p:custDataLst>
      <p:tags r:id="rId1"/>
    </p:custDataLst>
    <p:extLst>
      <p:ext uri="{BB962C8B-B14F-4D97-AF65-F5344CB8AC3E}">
        <p14:creationId xmlns:p14="http://schemas.microsoft.com/office/powerpoint/2010/main" val="23895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489C02-0B56-4A77-9055-D3F4FB544826}"/>
              </a:ext>
            </a:extLst>
          </p:cNvPr>
          <p:cNvSpPr>
            <a:spLocks noGrp="1"/>
          </p:cNvSpPr>
          <p:nvPr>
            <p:ph type="title"/>
          </p:nvPr>
        </p:nvSpPr>
        <p:spPr/>
        <p:txBody>
          <a:bodyPr/>
          <a:lstStyle/>
          <a:p>
            <a:r>
              <a:rPr lang="en-US" dirty="0"/>
              <a:t>Analyzing text</a:t>
            </a:r>
          </a:p>
        </p:txBody>
      </p:sp>
      <p:sp>
        <p:nvSpPr>
          <p:cNvPr id="5" name="Text Placeholder 4">
            <a:extLst>
              <a:ext uri="{FF2B5EF4-FFF2-40B4-BE49-F238E27FC236}">
                <a16:creationId xmlns:a16="http://schemas.microsoft.com/office/drawing/2014/main" id="{C987D4EC-5FEC-49E3-8D32-ADC3F16A29C4}"/>
              </a:ext>
            </a:extLst>
          </p:cNvPr>
          <p:cNvSpPr>
            <a:spLocks noGrp="1"/>
          </p:cNvSpPr>
          <p:nvPr>
            <p:ph type="body" sz="quarter" idx="10"/>
          </p:nvPr>
        </p:nvSpPr>
        <p:spPr>
          <a:xfrm>
            <a:off x="2332037" y="2201862"/>
            <a:ext cx="5257799" cy="3425553"/>
          </a:xfrm>
        </p:spPr>
        <p:txBody>
          <a:bodyPr/>
          <a:lstStyle/>
          <a:p>
            <a:r>
              <a:rPr lang="en-US" sz="2600" u="sng" dirty="0">
                <a:latin typeface="Calibri" panose="020F0502020204030204" pitchFamily="34" charset="0"/>
                <a:cs typeface="Calibri" panose="020F0502020204030204" pitchFamily="34" charset="0"/>
              </a:rPr>
              <a:t>Matthew Henson </a:t>
            </a:r>
            <a:r>
              <a:rPr lang="en-US" sz="2600" dirty="0">
                <a:latin typeface="Calibri" panose="020F0502020204030204" pitchFamily="34" charset="0"/>
                <a:cs typeface="Calibri" panose="020F0502020204030204" pitchFamily="34" charset="0"/>
              </a:rPr>
              <a:t>was born in 1866. </a:t>
            </a:r>
            <a:r>
              <a:rPr lang="en-US" sz="2600" u="sng" dirty="0">
                <a:latin typeface="Calibri" panose="020F0502020204030204" pitchFamily="34" charset="0"/>
                <a:cs typeface="Calibri" panose="020F0502020204030204" pitchFamily="34" charset="0"/>
              </a:rPr>
              <a:t>Peary </a:t>
            </a:r>
            <a:r>
              <a:rPr lang="en-US" sz="2600" dirty="0">
                <a:latin typeface="Calibri" panose="020F0502020204030204" pitchFamily="34" charset="0"/>
                <a:cs typeface="Calibri" panose="020F0502020204030204" pitchFamily="34" charset="0"/>
              </a:rPr>
              <a:t>hired him as a </a:t>
            </a:r>
            <a:r>
              <a:rPr lang="en-US" sz="2600" u="sng" dirty="0">
                <a:latin typeface="Calibri" panose="020F0502020204030204" pitchFamily="34" charset="0"/>
                <a:cs typeface="Calibri" panose="020F0502020204030204" pitchFamily="34" charset="0"/>
              </a:rPr>
              <a:t>valet</a:t>
            </a:r>
            <a:r>
              <a:rPr lang="en-US" sz="2600" dirty="0">
                <a:latin typeface="Calibri" panose="020F0502020204030204" pitchFamily="34" charset="0"/>
                <a:cs typeface="Calibri" panose="020F0502020204030204" pitchFamily="34" charset="0"/>
              </a:rPr>
              <a:t>, and the two began a </a:t>
            </a:r>
            <a:r>
              <a:rPr lang="en-US" sz="2600" u="sng" dirty="0">
                <a:latin typeface="Calibri" panose="020F0502020204030204" pitchFamily="34" charset="0"/>
                <a:cs typeface="Calibri" panose="020F0502020204030204" pitchFamily="34" charset="0"/>
              </a:rPr>
              <a:t>long working relationship</a:t>
            </a:r>
            <a:r>
              <a:rPr lang="en-US" sz="2600" dirty="0">
                <a:latin typeface="Calibri" panose="020F0502020204030204" pitchFamily="34" charset="0"/>
                <a:cs typeface="Calibri" panose="020F0502020204030204" pitchFamily="34" charset="0"/>
              </a:rPr>
              <a:t> that spanned half a </a:t>
            </a:r>
            <a:r>
              <a:rPr lang="en-US" sz="2600" u="sng" dirty="0">
                <a:latin typeface="Calibri" panose="020F0502020204030204" pitchFamily="34" charset="0"/>
                <a:cs typeface="Calibri" panose="020F0502020204030204" pitchFamily="34" charset="0"/>
              </a:rPr>
              <a:t>dozen </a:t>
            </a:r>
            <a:r>
              <a:rPr lang="en-US" sz="2600" u="sng" dirty="0">
                <a:solidFill>
                  <a:srgbClr val="00B050"/>
                </a:solidFill>
                <a:latin typeface="Calibri" panose="020F0502020204030204" pitchFamily="34" charset="0"/>
                <a:cs typeface="Calibri" panose="020F0502020204030204" pitchFamily="34" charset="0"/>
              </a:rPr>
              <a:t>epic </a:t>
            </a:r>
            <a:r>
              <a:rPr lang="en-US" sz="2600" dirty="0">
                <a:latin typeface="Calibri" panose="020F0502020204030204" pitchFamily="34" charset="0"/>
                <a:cs typeface="Calibri" panose="020F0502020204030204" pitchFamily="34" charset="0"/>
              </a:rPr>
              <a:t>and </a:t>
            </a:r>
            <a:r>
              <a:rPr lang="en-US" sz="2600" u="sng" dirty="0">
                <a:solidFill>
                  <a:srgbClr val="00B050"/>
                </a:solidFill>
                <a:latin typeface="Calibri" panose="020F0502020204030204" pitchFamily="34" charset="0"/>
                <a:cs typeface="Calibri" panose="020F0502020204030204" pitchFamily="34" charset="0"/>
              </a:rPr>
              <a:t>amazing </a:t>
            </a:r>
            <a:r>
              <a:rPr lang="en-US" sz="2600" u="sng" dirty="0">
                <a:latin typeface="Calibri" panose="020F0502020204030204" pitchFamily="34" charset="0"/>
                <a:cs typeface="Calibri" panose="020F0502020204030204" pitchFamily="34" charset="0"/>
              </a:rPr>
              <a:t>travels</a:t>
            </a:r>
            <a:r>
              <a:rPr lang="en-US" sz="2600" dirty="0">
                <a:latin typeface="Calibri" panose="020F0502020204030204" pitchFamily="34" charset="0"/>
                <a:cs typeface="Calibri" panose="020F0502020204030204" pitchFamily="34" charset="0"/>
              </a:rPr>
              <a:t> over two decades. In 1887, it was not easy to access </a:t>
            </a:r>
            <a:r>
              <a:rPr lang="en-US" sz="2600" u="sng" dirty="0">
                <a:latin typeface="Calibri" panose="020F0502020204030204" pitchFamily="34" charset="0"/>
                <a:cs typeface="Calibri" panose="020F0502020204030204" pitchFamily="34" charset="0"/>
              </a:rPr>
              <a:t>Aspirin</a:t>
            </a:r>
            <a:r>
              <a:rPr lang="en-US" sz="2600" dirty="0">
                <a:latin typeface="Calibri" panose="020F0502020204030204" pitchFamily="34" charset="0"/>
                <a:cs typeface="Calibri" panose="020F0502020204030204" pitchFamily="34" charset="0"/>
              </a:rPr>
              <a:t> or </a:t>
            </a:r>
            <a:r>
              <a:rPr lang="en-US" sz="2600" u="sng" dirty="0">
                <a:latin typeface="Calibri" panose="020F0502020204030204" pitchFamily="34" charset="0"/>
                <a:cs typeface="Calibri" panose="020F0502020204030204" pitchFamily="34" charset="0"/>
              </a:rPr>
              <a:t>Ibuprofen</a:t>
            </a:r>
            <a:r>
              <a:rPr lang="en-US" sz="2600" dirty="0">
                <a:latin typeface="Calibri" panose="020F0502020204030204" pitchFamily="34" charset="0"/>
                <a:cs typeface="Calibri" panose="020F0502020204030204" pitchFamily="34" charset="0"/>
              </a:rPr>
              <a:t>, think how challenging it might have been reaching the </a:t>
            </a:r>
            <a:r>
              <a:rPr lang="en-US" sz="2600" u="sng" dirty="0">
                <a:latin typeface="Calibri" panose="020F0502020204030204" pitchFamily="34" charset="0"/>
                <a:cs typeface="Calibri" panose="020F0502020204030204" pitchFamily="34" charset="0"/>
              </a:rPr>
              <a:t>North Pole</a:t>
            </a:r>
            <a:r>
              <a:rPr lang="en-US" sz="2600" dirty="0">
                <a:latin typeface="Calibri" panose="020F0502020204030204" pitchFamily="34" charset="0"/>
                <a:cs typeface="Calibri" panose="020F0502020204030204" pitchFamily="34" charset="0"/>
              </a:rPr>
              <a:t>.</a:t>
            </a:r>
          </a:p>
        </p:txBody>
      </p:sp>
      <p:sp>
        <p:nvSpPr>
          <p:cNvPr id="10" name="Rectangle 9">
            <a:extLst>
              <a:ext uri="{FF2B5EF4-FFF2-40B4-BE49-F238E27FC236}">
                <a16:creationId xmlns:a16="http://schemas.microsoft.com/office/drawing/2014/main" id="{18FE278E-8C44-4403-B63B-125EC22DEE0B}"/>
              </a:ext>
            </a:extLst>
          </p:cNvPr>
          <p:cNvSpPr/>
          <p:nvPr/>
        </p:nvSpPr>
        <p:spPr bwMode="auto">
          <a:xfrm>
            <a:off x="2469280" y="2278062"/>
            <a:ext cx="2362200" cy="340056"/>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780866F4-0BA8-4AD8-81E9-47A756ECAF98}"/>
              </a:ext>
            </a:extLst>
          </p:cNvPr>
          <p:cNvSpPr/>
          <p:nvPr/>
        </p:nvSpPr>
        <p:spPr bwMode="auto">
          <a:xfrm>
            <a:off x="2479611" y="2665751"/>
            <a:ext cx="792505" cy="340056"/>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891CAC5C-A173-463D-9252-FA7EB78CF4CA}"/>
              </a:ext>
            </a:extLst>
          </p:cNvPr>
          <p:cNvSpPr/>
          <p:nvPr/>
        </p:nvSpPr>
        <p:spPr bwMode="auto">
          <a:xfrm>
            <a:off x="4441615" y="4413276"/>
            <a:ext cx="938422" cy="340056"/>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1EEFB8BE-EEDC-4A6E-B28A-0DBD5D748F0F}"/>
              </a:ext>
            </a:extLst>
          </p:cNvPr>
          <p:cNvSpPr/>
          <p:nvPr/>
        </p:nvSpPr>
        <p:spPr bwMode="auto">
          <a:xfrm>
            <a:off x="5764182" y="4413276"/>
            <a:ext cx="1383610" cy="340056"/>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F0BAB99E-20CF-49A6-BF0A-C543AFE9D310}"/>
              </a:ext>
            </a:extLst>
          </p:cNvPr>
          <p:cNvSpPr/>
          <p:nvPr/>
        </p:nvSpPr>
        <p:spPr bwMode="auto">
          <a:xfrm>
            <a:off x="4946338" y="5132826"/>
            <a:ext cx="1505550" cy="340056"/>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6CC55CC9-2368-499A-9615-6DB04ADFD9E0}"/>
              </a:ext>
            </a:extLst>
          </p:cNvPr>
          <p:cNvSpPr/>
          <p:nvPr/>
        </p:nvSpPr>
        <p:spPr bwMode="auto">
          <a:xfrm>
            <a:off x="8275636" y="3821872"/>
            <a:ext cx="3557869" cy="246221"/>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Entities Identified</a:t>
            </a:r>
          </a:p>
        </p:txBody>
      </p:sp>
      <p:grpSp>
        <p:nvGrpSpPr>
          <p:cNvPr id="6" name="Group 5">
            <a:extLst>
              <a:ext uri="{FF2B5EF4-FFF2-40B4-BE49-F238E27FC236}">
                <a16:creationId xmlns:a16="http://schemas.microsoft.com/office/drawing/2014/main" id="{B2F2A3F9-20BD-4571-8DAA-490A6571776C}"/>
              </a:ext>
            </a:extLst>
          </p:cNvPr>
          <p:cNvGrpSpPr/>
          <p:nvPr/>
        </p:nvGrpSpPr>
        <p:grpSpPr>
          <a:xfrm>
            <a:off x="8275637" y="1480698"/>
            <a:ext cx="3581400" cy="1727461"/>
            <a:chOff x="8275637" y="1480698"/>
            <a:chExt cx="3581400" cy="1727461"/>
          </a:xfrm>
        </p:grpSpPr>
        <p:sp>
          <p:nvSpPr>
            <p:cNvPr id="8" name="Text Placeholder 4">
              <a:extLst>
                <a:ext uri="{FF2B5EF4-FFF2-40B4-BE49-F238E27FC236}">
                  <a16:creationId xmlns:a16="http://schemas.microsoft.com/office/drawing/2014/main" id="{242183D0-DE07-4793-A6B1-345A491A5DC6}"/>
                </a:ext>
              </a:extLst>
            </p:cNvPr>
            <p:cNvSpPr txBox="1">
              <a:spLocks/>
            </p:cNvSpPr>
            <p:nvPr/>
          </p:nvSpPr>
          <p:spPr>
            <a:xfrm>
              <a:off x="8275637" y="1730831"/>
              <a:ext cx="3581400" cy="1477328"/>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rPr>
                <a:t>Language: English</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rPr>
                <a:t>Sentiment: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Positive</a:t>
              </a:r>
              <a:endPar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rPr>
                <a:t>Key Phrases : dozen epic, amazing travels, Aspirin, Ibuprofen, long working relationship, decades, Matthew Henson, Peary, valet, North Pole</a:t>
              </a:r>
            </a:p>
          </p:txBody>
        </p:sp>
        <p:sp>
          <p:nvSpPr>
            <p:cNvPr id="20" name="Text Placeholder 4">
              <a:extLst>
                <a:ext uri="{FF2B5EF4-FFF2-40B4-BE49-F238E27FC236}">
                  <a16:creationId xmlns:a16="http://schemas.microsoft.com/office/drawing/2014/main" id="{8C2D06B0-3F3E-4EE7-9443-4FABD125A4EF}"/>
                </a:ext>
              </a:extLst>
            </p:cNvPr>
            <p:cNvSpPr txBox="1">
              <a:spLocks/>
            </p:cNvSpPr>
            <p:nvPr/>
          </p:nvSpPr>
          <p:spPr>
            <a:xfrm>
              <a:off x="8275637" y="1480698"/>
              <a:ext cx="3581400" cy="24622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Text Analytics</a:t>
              </a:r>
            </a:p>
          </p:txBody>
        </p:sp>
      </p:grpSp>
      <p:sp>
        <p:nvSpPr>
          <p:cNvPr id="21" name="Text Placeholder 4">
            <a:extLst>
              <a:ext uri="{FF2B5EF4-FFF2-40B4-BE49-F238E27FC236}">
                <a16:creationId xmlns:a16="http://schemas.microsoft.com/office/drawing/2014/main" id="{B992B6B4-8DCA-411C-8948-809138FA71FF}"/>
              </a:ext>
            </a:extLst>
          </p:cNvPr>
          <p:cNvSpPr txBox="1">
            <a:spLocks/>
          </p:cNvSpPr>
          <p:nvPr/>
        </p:nvSpPr>
        <p:spPr>
          <a:xfrm>
            <a:off x="8275637" y="3573462"/>
            <a:ext cx="3557868" cy="24622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Entity Linking Intelligent Service</a:t>
            </a:r>
          </a:p>
        </p:txBody>
      </p:sp>
    </p:spTree>
    <p:custDataLst>
      <p:tags r:id="rId1"/>
    </p:custDataLst>
    <p:extLst>
      <p:ext uri="{BB962C8B-B14F-4D97-AF65-F5344CB8AC3E}">
        <p14:creationId xmlns:p14="http://schemas.microsoft.com/office/powerpoint/2010/main" val="103354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489C02-0B56-4A77-9055-D3F4FB544826}"/>
              </a:ext>
            </a:extLst>
          </p:cNvPr>
          <p:cNvSpPr>
            <a:spLocks noGrp="1"/>
          </p:cNvSpPr>
          <p:nvPr>
            <p:ph type="title"/>
          </p:nvPr>
        </p:nvSpPr>
        <p:spPr/>
        <p:txBody>
          <a:bodyPr/>
          <a:lstStyle/>
          <a:p>
            <a:r>
              <a:rPr lang="en-US" dirty="0"/>
              <a:t>Analyzing text</a:t>
            </a:r>
          </a:p>
        </p:txBody>
      </p:sp>
      <p:sp>
        <p:nvSpPr>
          <p:cNvPr id="5" name="Text Placeholder 4">
            <a:extLst>
              <a:ext uri="{FF2B5EF4-FFF2-40B4-BE49-F238E27FC236}">
                <a16:creationId xmlns:a16="http://schemas.microsoft.com/office/drawing/2014/main" id="{C987D4EC-5FEC-49E3-8D32-ADC3F16A29C4}"/>
              </a:ext>
            </a:extLst>
          </p:cNvPr>
          <p:cNvSpPr>
            <a:spLocks noGrp="1"/>
          </p:cNvSpPr>
          <p:nvPr>
            <p:ph type="body" sz="quarter" idx="10"/>
          </p:nvPr>
        </p:nvSpPr>
        <p:spPr>
          <a:xfrm>
            <a:off x="2332037" y="2201862"/>
            <a:ext cx="5257799" cy="3425553"/>
          </a:xfrm>
        </p:spPr>
        <p:txBody>
          <a:bodyPr/>
          <a:lstStyle/>
          <a:p>
            <a:r>
              <a:rPr lang="en-US" sz="2600" u="sng" dirty="0">
                <a:latin typeface="Calibri" panose="020F0502020204030204" pitchFamily="34" charset="0"/>
                <a:cs typeface="Calibri" panose="020F0502020204030204" pitchFamily="34" charset="0"/>
              </a:rPr>
              <a:t>Matthew Henson </a:t>
            </a:r>
            <a:r>
              <a:rPr lang="en-US" sz="2600" dirty="0">
                <a:latin typeface="Calibri" panose="020F0502020204030204" pitchFamily="34" charset="0"/>
                <a:cs typeface="Calibri" panose="020F0502020204030204" pitchFamily="34" charset="0"/>
              </a:rPr>
              <a:t>was born in 1866. </a:t>
            </a:r>
            <a:r>
              <a:rPr lang="en-US" sz="2600" u="sng" dirty="0">
                <a:latin typeface="Calibri" panose="020F0502020204030204" pitchFamily="34" charset="0"/>
                <a:cs typeface="Calibri" panose="020F0502020204030204" pitchFamily="34" charset="0"/>
              </a:rPr>
              <a:t>Peary </a:t>
            </a:r>
            <a:r>
              <a:rPr lang="en-US" sz="2600" dirty="0">
                <a:latin typeface="Calibri" panose="020F0502020204030204" pitchFamily="34" charset="0"/>
                <a:cs typeface="Calibri" panose="020F0502020204030204" pitchFamily="34" charset="0"/>
              </a:rPr>
              <a:t>hired him as a </a:t>
            </a:r>
            <a:r>
              <a:rPr lang="en-US" sz="2600" u="sng" dirty="0">
                <a:latin typeface="Calibri" panose="020F0502020204030204" pitchFamily="34" charset="0"/>
                <a:cs typeface="Calibri" panose="020F0502020204030204" pitchFamily="34" charset="0"/>
              </a:rPr>
              <a:t>valet</a:t>
            </a:r>
            <a:r>
              <a:rPr lang="en-US" sz="2600" dirty="0">
                <a:latin typeface="Calibri" panose="020F0502020204030204" pitchFamily="34" charset="0"/>
                <a:cs typeface="Calibri" panose="020F0502020204030204" pitchFamily="34" charset="0"/>
              </a:rPr>
              <a:t>, and the two began a </a:t>
            </a:r>
            <a:r>
              <a:rPr lang="en-US" sz="2600" u="sng" dirty="0">
                <a:latin typeface="Calibri" panose="020F0502020204030204" pitchFamily="34" charset="0"/>
                <a:cs typeface="Calibri" panose="020F0502020204030204" pitchFamily="34" charset="0"/>
              </a:rPr>
              <a:t>long working relationship</a:t>
            </a:r>
            <a:r>
              <a:rPr lang="en-US" sz="2600" dirty="0">
                <a:latin typeface="Calibri" panose="020F0502020204030204" pitchFamily="34" charset="0"/>
                <a:cs typeface="Calibri" panose="020F0502020204030204" pitchFamily="34" charset="0"/>
              </a:rPr>
              <a:t> that spanned half a </a:t>
            </a:r>
            <a:r>
              <a:rPr lang="en-US" sz="2600" u="sng" dirty="0">
                <a:latin typeface="Calibri" panose="020F0502020204030204" pitchFamily="34" charset="0"/>
                <a:cs typeface="Calibri" panose="020F0502020204030204" pitchFamily="34" charset="0"/>
              </a:rPr>
              <a:t>dozen </a:t>
            </a:r>
            <a:r>
              <a:rPr lang="en-US" sz="2600" u="sng" dirty="0">
                <a:solidFill>
                  <a:srgbClr val="00B050"/>
                </a:solidFill>
                <a:latin typeface="Calibri" panose="020F0502020204030204" pitchFamily="34" charset="0"/>
                <a:cs typeface="Calibri" panose="020F0502020204030204" pitchFamily="34" charset="0"/>
              </a:rPr>
              <a:t>epic </a:t>
            </a:r>
            <a:r>
              <a:rPr lang="en-US" sz="2600" dirty="0">
                <a:latin typeface="Calibri" panose="020F0502020204030204" pitchFamily="34" charset="0"/>
                <a:cs typeface="Calibri" panose="020F0502020204030204" pitchFamily="34" charset="0"/>
              </a:rPr>
              <a:t>and </a:t>
            </a:r>
            <a:r>
              <a:rPr lang="en-US" sz="2600" u="sng" dirty="0">
                <a:solidFill>
                  <a:srgbClr val="00B050"/>
                </a:solidFill>
                <a:latin typeface="Calibri" panose="020F0502020204030204" pitchFamily="34" charset="0"/>
                <a:cs typeface="Calibri" panose="020F0502020204030204" pitchFamily="34" charset="0"/>
              </a:rPr>
              <a:t>amazing </a:t>
            </a:r>
            <a:r>
              <a:rPr lang="en-US" sz="2600" u="sng" dirty="0">
                <a:latin typeface="Calibri" panose="020F0502020204030204" pitchFamily="34" charset="0"/>
                <a:cs typeface="Calibri" panose="020F0502020204030204" pitchFamily="34" charset="0"/>
              </a:rPr>
              <a:t>travels</a:t>
            </a:r>
            <a:r>
              <a:rPr lang="en-US" sz="2600" dirty="0">
                <a:latin typeface="Calibri" panose="020F0502020204030204" pitchFamily="34" charset="0"/>
                <a:cs typeface="Calibri" panose="020F0502020204030204" pitchFamily="34" charset="0"/>
              </a:rPr>
              <a:t> over two decades. In 1887, it was not easy to access </a:t>
            </a:r>
            <a:r>
              <a:rPr lang="en-US" sz="2600" u="sng" dirty="0">
                <a:latin typeface="Calibri" panose="020F0502020204030204" pitchFamily="34" charset="0"/>
                <a:cs typeface="Calibri" panose="020F0502020204030204" pitchFamily="34" charset="0"/>
              </a:rPr>
              <a:t>Aspirin</a:t>
            </a:r>
            <a:r>
              <a:rPr lang="en-US" sz="2600" dirty="0">
                <a:latin typeface="Calibri" panose="020F0502020204030204" pitchFamily="34" charset="0"/>
                <a:cs typeface="Calibri" panose="020F0502020204030204" pitchFamily="34" charset="0"/>
              </a:rPr>
              <a:t> or </a:t>
            </a:r>
            <a:r>
              <a:rPr lang="en-US" sz="2600" u="sng" dirty="0">
                <a:latin typeface="Calibri" panose="020F0502020204030204" pitchFamily="34" charset="0"/>
                <a:cs typeface="Calibri" panose="020F0502020204030204" pitchFamily="34" charset="0"/>
              </a:rPr>
              <a:t>Ibuprofen</a:t>
            </a:r>
            <a:r>
              <a:rPr lang="en-US" sz="2600" dirty="0">
                <a:latin typeface="Calibri" panose="020F0502020204030204" pitchFamily="34" charset="0"/>
                <a:cs typeface="Calibri" panose="020F0502020204030204" pitchFamily="34" charset="0"/>
              </a:rPr>
              <a:t>, think how challenging it might have been reaching the </a:t>
            </a:r>
            <a:r>
              <a:rPr lang="en-US" sz="2600" u="sng" dirty="0">
                <a:latin typeface="Calibri" panose="020F0502020204030204" pitchFamily="34" charset="0"/>
                <a:cs typeface="Calibri" panose="020F0502020204030204" pitchFamily="34" charset="0"/>
              </a:rPr>
              <a:t>North Pole</a:t>
            </a:r>
            <a:r>
              <a:rPr lang="en-US" sz="2600" dirty="0">
                <a:latin typeface="Calibri" panose="020F0502020204030204" pitchFamily="34" charset="0"/>
                <a:cs typeface="Calibri" panose="020F0502020204030204" pitchFamily="34" charset="0"/>
              </a:rPr>
              <a:t>.</a:t>
            </a:r>
          </a:p>
        </p:txBody>
      </p:sp>
      <p:sp>
        <p:nvSpPr>
          <p:cNvPr id="10" name="Rectangle 9">
            <a:extLst>
              <a:ext uri="{FF2B5EF4-FFF2-40B4-BE49-F238E27FC236}">
                <a16:creationId xmlns:a16="http://schemas.microsoft.com/office/drawing/2014/main" id="{18FE278E-8C44-4403-B63B-125EC22DEE0B}"/>
              </a:ext>
            </a:extLst>
          </p:cNvPr>
          <p:cNvSpPr/>
          <p:nvPr/>
        </p:nvSpPr>
        <p:spPr bwMode="auto">
          <a:xfrm>
            <a:off x="2469280" y="2278062"/>
            <a:ext cx="2362200" cy="340056"/>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780866F4-0BA8-4AD8-81E9-47A756ECAF98}"/>
              </a:ext>
            </a:extLst>
          </p:cNvPr>
          <p:cNvSpPr/>
          <p:nvPr/>
        </p:nvSpPr>
        <p:spPr bwMode="auto">
          <a:xfrm>
            <a:off x="2479611" y="2665751"/>
            <a:ext cx="792505" cy="340056"/>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891CAC5C-A173-463D-9252-FA7EB78CF4CA}"/>
              </a:ext>
            </a:extLst>
          </p:cNvPr>
          <p:cNvSpPr/>
          <p:nvPr/>
        </p:nvSpPr>
        <p:spPr bwMode="auto">
          <a:xfrm>
            <a:off x="4441615" y="4413276"/>
            <a:ext cx="938422" cy="340056"/>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1EEFB8BE-EEDC-4A6E-B28A-0DBD5D748F0F}"/>
              </a:ext>
            </a:extLst>
          </p:cNvPr>
          <p:cNvSpPr/>
          <p:nvPr/>
        </p:nvSpPr>
        <p:spPr bwMode="auto">
          <a:xfrm>
            <a:off x="5764182" y="4413276"/>
            <a:ext cx="1383610" cy="340056"/>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F0BAB99E-20CF-49A6-BF0A-C543AFE9D310}"/>
              </a:ext>
            </a:extLst>
          </p:cNvPr>
          <p:cNvSpPr/>
          <p:nvPr/>
        </p:nvSpPr>
        <p:spPr bwMode="auto">
          <a:xfrm>
            <a:off x="4946338" y="5132826"/>
            <a:ext cx="1505550" cy="340056"/>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AC16666D-84F7-45CE-AE59-E7686C905812}"/>
              </a:ext>
            </a:extLst>
          </p:cNvPr>
          <p:cNvSpPr/>
          <p:nvPr/>
        </p:nvSpPr>
        <p:spPr>
          <a:xfrm>
            <a:off x="46037" y="2432288"/>
            <a:ext cx="2362200" cy="369332"/>
          </a:xfrm>
          <a:prstGeom prst="rect">
            <a:avLst/>
          </a:prstGeom>
        </p:spPr>
        <p:txBody>
          <a:bodyPr wrap="square" lIns="0" tIns="0" rIns="0" bIns="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C2D91"/>
                </a:solidFill>
                <a:effectLst/>
                <a:uLnTx/>
                <a:uFillTx/>
                <a:latin typeface="Segoe UI Semilight"/>
                <a:ea typeface="+mn-ea"/>
                <a:cs typeface="+mn-cs"/>
              </a:rPr>
              <a:t>"</a:t>
            </a:r>
            <a:r>
              <a:rPr kumimoji="0" lang="en-US" sz="1200" b="1" i="1" u="none" strike="noStrike" kern="1200" cap="none" spc="0" normalizeH="0" baseline="0" noProof="0" dirty="0" err="1">
                <a:ln>
                  <a:noFill/>
                </a:ln>
                <a:solidFill>
                  <a:srgbClr val="5C2D91"/>
                </a:solidFill>
                <a:effectLst/>
                <a:uLnTx/>
                <a:uFillTx/>
                <a:latin typeface="Segoe UI Semilight"/>
                <a:ea typeface="+mn-ea"/>
                <a:cs typeface="+mn-cs"/>
              </a:rPr>
              <a:t>entityTypeHints</a:t>
            </a:r>
            <a:r>
              <a:rPr kumimoji="0" lang="en-US" sz="1200" b="1" i="1" u="none" strike="noStrike" kern="1200" cap="none" spc="0" normalizeH="0" baseline="0" noProof="0" dirty="0">
                <a:ln>
                  <a:noFill/>
                </a:ln>
                <a:solidFill>
                  <a:srgbClr val="5C2D91"/>
                </a:solidFill>
                <a:effectLst/>
                <a:uLnTx/>
                <a:uFillTx/>
                <a:latin typeface="Segoe UI Semilight"/>
                <a:ea typeface="+mn-ea"/>
                <a:cs typeface="+mn-cs"/>
              </a:rPr>
              <a:t>": [ "Person" ], </a:t>
            </a:r>
          </a:p>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C2D91"/>
                </a:solidFill>
                <a:effectLst/>
                <a:uLnTx/>
                <a:uFillTx/>
                <a:latin typeface="Segoe UI Semilight"/>
                <a:ea typeface="+mn-ea"/>
                <a:cs typeface="+mn-cs"/>
              </a:rPr>
              <a:t>"</a:t>
            </a:r>
            <a:r>
              <a:rPr kumimoji="0" lang="en-US" sz="1200" b="1" i="1" u="none" strike="noStrike" kern="1200" cap="none" spc="0" normalizeH="0" baseline="0" noProof="0" dirty="0" err="1">
                <a:ln>
                  <a:noFill/>
                </a:ln>
                <a:solidFill>
                  <a:srgbClr val="5C2D91"/>
                </a:solidFill>
                <a:effectLst/>
                <a:uLnTx/>
                <a:uFillTx/>
                <a:latin typeface="Segoe UI Semilight"/>
                <a:ea typeface="+mn-ea"/>
                <a:cs typeface="+mn-cs"/>
              </a:rPr>
              <a:t>entityTypeDisplayHint</a:t>
            </a:r>
            <a:r>
              <a:rPr kumimoji="0" lang="en-US" sz="1200" b="1" i="1" u="none" strike="noStrike" kern="1200" cap="none" spc="0" normalizeH="0" baseline="0" noProof="0" dirty="0">
                <a:ln>
                  <a:noFill/>
                </a:ln>
                <a:solidFill>
                  <a:srgbClr val="5C2D91"/>
                </a:solidFill>
                <a:effectLst/>
                <a:uLnTx/>
                <a:uFillTx/>
                <a:latin typeface="Segoe UI Semilight"/>
                <a:ea typeface="+mn-ea"/>
                <a:cs typeface="+mn-cs"/>
              </a:rPr>
              <a:t>": "Explorer" </a:t>
            </a:r>
          </a:p>
        </p:txBody>
      </p:sp>
      <p:sp>
        <p:nvSpPr>
          <p:cNvPr id="18" name="Rectangle 17">
            <a:extLst>
              <a:ext uri="{FF2B5EF4-FFF2-40B4-BE49-F238E27FC236}">
                <a16:creationId xmlns:a16="http://schemas.microsoft.com/office/drawing/2014/main" id="{5290851B-8CB2-4648-80C7-A49EE1E2B61F}"/>
              </a:ext>
            </a:extLst>
          </p:cNvPr>
          <p:cNvSpPr/>
          <p:nvPr/>
        </p:nvSpPr>
        <p:spPr>
          <a:xfrm>
            <a:off x="46037" y="4446069"/>
            <a:ext cx="2362200" cy="184666"/>
          </a:xfrm>
          <a:prstGeom prst="rect">
            <a:avLst/>
          </a:prstGeom>
        </p:spPr>
        <p:txBody>
          <a:bodyPr wrap="square" lIns="0" tIns="0" rIns="0" bIns="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C2D91"/>
                </a:solidFill>
                <a:effectLst/>
                <a:uLnTx/>
                <a:uFillTx/>
                <a:latin typeface="Segoe UI Semilight"/>
                <a:ea typeface="+mn-ea"/>
                <a:cs typeface="+mn-cs"/>
              </a:rPr>
              <a:t>"</a:t>
            </a:r>
            <a:r>
              <a:rPr kumimoji="0" lang="en-US" sz="1200" b="1" i="1" u="none" strike="noStrike" kern="1200" cap="none" spc="0" normalizeH="0" baseline="0" noProof="0" dirty="0" err="1">
                <a:ln>
                  <a:noFill/>
                </a:ln>
                <a:solidFill>
                  <a:srgbClr val="5C2D91"/>
                </a:solidFill>
                <a:effectLst/>
                <a:uLnTx/>
                <a:uFillTx/>
                <a:latin typeface="Segoe UI Semilight"/>
                <a:ea typeface="+mn-ea"/>
                <a:cs typeface="+mn-cs"/>
              </a:rPr>
              <a:t>entityTypeHints</a:t>
            </a:r>
            <a:r>
              <a:rPr kumimoji="0" lang="en-US" sz="1200" b="1" i="1" u="none" strike="noStrike" kern="1200" cap="none" spc="0" normalizeH="0" baseline="0" noProof="0" dirty="0">
                <a:ln>
                  <a:noFill/>
                </a:ln>
                <a:solidFill>
                  <a:srgbClr val="5C2D91"/>
                </a:solidFill>
                <a:effectLst/>
                <a:uLnTx/>
                <a:uFillTx/>
                <a:latin typeface="Segoe UI Semilight"/>
                <a:ea typeface="+mn-ea"/>
                <a:cs typeface="+mn-cs"/>
              </a:rPr>
              <a:t>": [ "Drug"</a:t>
            </a:r>
          </a:p>
        </p:txBody>
      </p:sp>
      <p:sp>
        <p:nvSpPr>
          <p:cNvPr id="19" name="Rectangle 18">
            <a:extLst>
              <a:ext uri="{FF2B5EF4-FFF2-40B4-BE49-F238E27FC236}">
                <a16:creationId xmlns:a16="http://schemas.microsoft.com/office/drawing/2014/main" id="{90772F62-10FB-4124-915D-EF2BF95AB8B5}"/>
              </a:ext>
            </a:extLst>
          </p:cNvPr>
          <p:cNvSpPr/>
          <p:nvPr/>
        </p:nvSpPr>
        <p:spPr>
          <a:xfrm>
            <a:off x="46037" y="5140816"/>
            <a:ext cx="2362200" cy="369332"/>
          </a:xfrm>
          <a:prstGeom prst="rect">
            <a:avLst/>
          </a:prstGeom>
        </p:spPr>
        <p:txBody>
          <a:bodyPr wrap="square" lIns="0" tIns="0" rIns="0" bIns="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C2D91"/>
                </a:solidFill>
                <a:effectLst/>
                <a:uLnTx/>
                <a:uFillTx/>
                <a:latin typeface="Segoe UI Semilight"/>
                <a:ea typeface="+mn-ea"/>
                <a:cs typeface="+mn-cs"/>
              </a:rPr>
              <a:t>"</a:t>
            </a:r>
            <a:r>
              <a:rPr kumimoji="0" lang="en-US" sz="1200" b="1" i="1" u="none" strike="noStrike" kern="1200" cap="none" spc="0" normalizeH="0" baseline="0" noProof="0" dirty="0" err="1">
                <a:ln>
                  <a:noFill/>
                </a:ln>
                <a:solidFill>
                  <a:srgbClr val="5C2D91"/>
                </a:solidFill>
                <a:effectLst/>
                <a:uLnTx/>
                <a:uFillTx/>
                <a:latin typeface="Segoe UI Semilight"/>
                <a:ea typeface="+mn-ea"/>
                <a:cs typeface="+mn-cs"/>
              </a:rPr>
              <a:t>entityTypeHints</a:t>
            </a:r>
            <a:r>
              <a:rPr kumimoji="0" lang="en-US" sz="1200" b="1" i="1" u="none" strike="noStrike" kern="1200" cap="none" spc="0" normalizeH="0" baseline="0" noProof="0" dirty="0">
                <a:ln>
                  <a:noFill/>
                </a:ln>
                <a:solidFill>
                  <a:srgbClr val="5C2D91"/>
                </a:solidFill>
                <a:effectLst/>
                <a:uLnTx/>
                <a:uFillTx/>
                <a:latin typeface="Segoe UI Semilight"/>
                <a:ea typeface="+mn-ea"/>
                <a:cs typeface="+mn-cs"/>
              </a:rPr>
              <a:t>": [</a:t>
            </a:r>
          </a:p>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C2D91"/>
                </a:solidFill>
                <a:effectLst/>
                <a:uLnTx/>
                <a:uFillTx/>
                <a:latin typeface="Segoe UI Semilight"/>
                <a:ea typeface="+mn-ea"/>
                <a:cs typeface="+mn-cs"/>
              </a:rPr>
              <a:t>            "Place"</a:t>
            </a:r>
          </a:p>
        </p:txBody>
      </p:sp>
      <p:grpSp>
        <p:nvGrpSpPr>
          <p:cNvPr id="24" name="Group 23">
            <a:extLst>
              <a:ext uri="{FF2B5EF4-FFF2-40B4-BE49-F238E27FC236}">
                <a16:creationId xmlns:a16="http://schemas.microsoft.com/office/drawing/2014/main" id="{901AD093-5B11-41C3-B569-4AA2436E9C9A}"/>
              </a:ext>
            </a:extLst>
          </p:cNvPr>
          <p:cNvGrpSpPr/>
          <p:nvPr/>
        </p:nvGrpSpPr>
        <p:grpSpPr>
          <a:xfrm>
            <a:off x="8275636" y="1480698"/>
            <a:ext cx="3581401" cy="3364549"/>
            <a:chOff x="8275636" y="1480698"/>
            <a:chExt cx="3581401" cy="2384115"/>
          </a:xfrm>
        </p:grpSpPr>
        <p:sp>
          <p:nvSpPr>
            <p:cNvPr id="8" name="Text Placeholder 4">
              <a:extLst>
                <a:ext uri="{FF2B5EF4-FFF2-40B4-BE49-F238E27FC236}">
                  <a16:creationId xmlns:a16="http://schemas.microsoft.com/office/drawing/2014/main" id="{242183D0-DE07-4793-A6B1-345A491A5DC6}"/>
                </a:ext>
              </a:extLst>
            </p:cNvPr>
            <p:cNvSpPr txBox="1">
              <a:spLocks/>
            </p:cNvSpPr>
            <p:nvPr/>
          </p:nvSpPr>
          <p:spPr>
            <a:xfrm>
              <a:off x="8275637" y="1657942"/>
              <a:ext cx="3581400" cy="1067872"/>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rPr>
                <a:t>Language: English</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rPr>
                <a:t>Sentiment: </a:t>
              </a:r>
              <a:r>
                <a:rPr kumimoji="0" lang="en-US"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Positive</a:t>
              </a:r>
              <a:endPar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8718">
                        <a:srgbClr val="353535"/>
                      </a:gs>
                      <a:gs pos="34000">
                        <a:srgbClr val="353535"/>
                      </a:gs>
                    </a:gsLst>
                    <a:lin ang="5400000" scaled="0"/>
                  </a:gradFill>
                  <a:effectLst/>
                  <a:uLnTx/>
                  <a:uFillTx/>
                  <a:latin typeface="Calibri" panose="020F0502020204030204" pitchFamily="34" charset="0"/>
                  <a:ea typeface="+mn-ea"/>
                  <a:cs typeface="Calibri" panose="020F0502020204030204" pitchFamily="34" charset="0"/>
                </a:rPr>
                <a:t>Key Phrases : dozen epic, amazing travels, Aspirin, Ibuprofen, long working relationship, decades, Matthew Henson, Peary, valet, North Pole</a:t>
              </a:r>
            </a:p>
          </p:txBody>
        </p:sp>
        <p:sp>
          <p:nvSpPr>
            <p:cNvPr id="2" name="Rectangle 1">
              <a:extLst>
                <a:ext uri="{FF2B5EF4-FFF2-40B4-BE49-F238E27FC236}">
                  <a16:creationId xmlns:a16="http://schemas.microsoft.com/office/drawing/2014/main" id="{6CC55CC9-2368-499A-9615-6DB04ADFD9E0}"/>
                </a:ext>
              </a:extLst>
            </p:cNvPr>
            <p:cNvSpPr/>
            <p:nvPr/>
          </p:nvSpPr>
          <p:spPr bwMode="auto">
            <a:xfrm>
              <a:off x="8275636" y="3139651"/>
              <a:ext cx="3557869" cy="174472"/>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Entities Identified</a:t>
              </a:r>
            </a:p>
          </p:txBody>
        </p:sp>
        <p:sp>
          <p:nvSpPr>
            <p:cNvPr id="20" name="Text Placeholder 4">
              <a:extLst>
                <a:ext uri="{FF2B5EF4-FFF2-40B4-BE49-F238E27FC236}">
                  <a16:creationId xmlns:a16="http://schemas.microsoft.com/office/drawing/2014/main" id="{8C2D06B0-3F3E-4EE7-9443-4FABD125A4EF}"/>
                </a:ext>
              </a:extLst>
            </p:cNvPr>
            <p:cNvSpPr txBox="1">
              <a:spLocks/>
            </p:cNvSpPr>
            <p:nvPr/>
          </p:nvSpPr>
          <p:spPr>
            <a:xfrm>
              <a:off x="8275637" y="1480698"/>
              <a:ext cx="3581400" cy="174472"/>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Text Analytics</a:t>
              </a:r>
            </a:p>
          </p:txBody>
        </p:sp>
        <p:sp>
          <p:nvSpPr>
            <p:cNvPr id="21" name="Text Placeholder 4">
              <a:extLst>
                <a:ext uri="{FF2B5EF4-FFF2-40B4-BE49-F238E27FC236}">
                  <a16:creationId xmlns:a16="http://schemas.microsoft.com/office/drawing/2014/main" id="{B992B6B4-8DCA-411C-8948-809138FA71FF}"/>
                </a:ext>
              </a:extLst>
            </p:cNvPr>
            <p:cNvSpPr txBox="1">
              <a:spLocks/>
            </p:cNvSpPr>
            <p:nvPr/>
          </p:nvSpPr>
          <p:spPr>
            <a:xfrm>
              <a:off x="8275637" y="2963628"/>
              <a:ext cx="3557868" cy="174472"/>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Entity Linking Intelligent Service</a:t>
              </a:r>
            </a:p>
          </p:txBody>
        </p:sp>
        <p:sp>
          <p:nvSpPr>
            <p:cNvPr id="22" name="Rectangle 21">
              <a:extLst>
                <a:ext uri="{FF2B5EF4-FFF2-40B4-BE49-F238E27FC236}">
                  <a16:creationId xmlns:a16="http://schemas.microsoft.com/office/drawing/2014/main" id="{149064A8-F137-499B-8C61-CDA71DE907C9}"/>
                </a:ext>
              </a:extLst>
            </p:cNvPr>
            <p:cNvSpPr/>
            <p:nvPr/>
          </p:nvSpPr>
          <p:spPr bwMode="auto">
            <a:xfrm>
              <a:off x="8275636" y="3690341"/>
              <a:ext cx="3557869" cy="174472"/>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5C2D91"/>
                  </a:solidFill>
                  <a:effectLst/>
                  <a:uLnTx/>
                  <a:uFillTx/>
                  <a:latin typeface="Calibri" panose="020F0502020204030204" pitchFamily="34" charset="0"/>
                  <a:ea typeface="+mn-ea"/>
                  <a:cs typeface="Calibri" panose="020F0502020204030204" pitchFamily="34" charset="0"/>
                </a:rPr>
                <a:t>Entities Type</a:t>
              </a:r>
            </a:p>
          </p:txBody>
        </p:sp>
        <p:sp>
          <p:nvSpPr>
            <p:cNvPr id="23" name="Text Placeholder 4">
              <a:extLst>
                <a:ext uri="{FF2B5EF4-FFF2-40B4-BE49-F238E27FC236}">
                  <a16:creationId xmlns:a16="http://schemas.microsoft.com/office/drawing/2014/main" id="{F0C7FFFE-9FC1-4275-B802-3C72766EC6A7}"/>
                </a:ext>
              </a:extLst>
            </p:cNvPr>
            <p:cNvSpPr txBox="1">
              <a:spLocks/>
            </p:cNvSpPr>
            <p:nvPr/>
          </p:nvSpPr>
          <p:spPr>
            <a:xfrm>
              <a:off x="8275637" y="3517912"/>
              <a:ext cx="3557868" cy="174472"/>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Bing Entity Search API</a:t>
              </a:r>
            </a:p>
          </p:txBody>
        </p:sp>
      </p:grpSp>
    </p:spTree>
    <p:custDataLst>
      <p:tags r:id="rId1"/>
    </p:custDataLst>
    <p:extLst>
      <p:ext uri="{BB962C8B-B14F-4D97-AF65-F5344CB8AC3E}">
        <p14:creationId xmlns:p14="http://schemas.microsoft.com/office/powerpoint/2010/main" val="291133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jfk car">
            <a:extLst>
              <a:ext uri="{FF2B5EF4-FFF2-40B4-BE49-F238E27FC236}">
                <a16:creationId xmlns:a16="http://schemas.microsoft.com/office/drawing/2014/main" id="{D3204093-DA1F-4189-BD3F-277D67888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00"/>
          <a:stretch/>
        </p:blipFill>
        <p:spPr bwMode="auto">
          <a:xfrm>
            <a:off x="883" y="0"/>
            <a:ext cx="12434711" cy="764088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A43BE7B-8BFA-447E-B8C6-249CBBE57DF7}"/>
              </a:ext>
            </a:extLst>
          </p:cNvPr>
          <p:cNvGrpSpPr/>
          <p:nvPr/>
        </p:nvGrpSpPr>
        <p:grpSpPr>
          <a:xfrm>
            <a:off x="4972286" y="2810655"/>
            <a:ext cx="6964281" cy="4018721"/>
            <a:chOff x="2676524" y="-716401"/>
            <a:chExt cx="6828346" cy="3754876"/>
          </a:xfrm>
        </p:grpSpPr>
        <p:pic>
          <p:nvPicPr>
            <p:cNvPr id="5" name="Picture 4">
              <a:extLst>
                <a:ext uri="{FF2B5EF4-FFF2-40B4-BE49-F238E27FC236}">
                  <a16:creationId xmlns:a16="http://schemas.microsoft.com/office/drawing/2014/main" id="{C0854A3B-7368-4F55-8A26-D2B9BE92B490}"/>
                </a:ext>
              </a:extLst>
            </p:cNvPr>
            <p:cNvPicPr>
              <a:picLocks noChangeAspect="1"/>
            </p:cNvPicPr>
            <p:nvPr/>
          </p:nvPicPr>
          <p:blipFill>
            <a:blip r:embed="rId4"/>
            <a:stretch>
              <a:fillRect/>
            </a:stretch>
          </p:blipFill>
          <p:spPr>
            <a:xfrm>
              <a:off x="2829533" y="-716401"/>
              <a:ext cx="6675337" cy="3754876"/>
            </a:xfrm>
            <a:prstGeom prst="rect">
              <a:avLst/>
            </a:prstGeom>
          </p:spPr>
        </p:pic>
        <p:sp>
          <p:nvSpPr>
            <p:cNvPr id="3" name="Rectangle 2">
              <a:extLst>
                <a:ext uri="{FF2B5EF4-FFF2-40B4-BE49-F238E27FC236}">
                  <a16:creationId xmlns:a16="http://schemas.microsoft.com/office/drawing/2014/main" id="{D3B772CD-BBB7-4821-BEE8-EA3DCA053AB7}"/>
                </a:ext>
              </a:extLst>
            </p:cNvPr>
            <p:cNvSpPr/>
            <p:nvPr/>
          </p:nvSpPr>
          <p:spPr>
            <a:xfrm>
              <a:off x="2676524" y="245046"/>
              <a:ext cx="6821147" cy="1406096"/>
            </a:xfrm>
            <a:prstGeom prst="rect">
              <a:avLst/>
            </a:prstGeom>
          </p:spPr>
          <p:txBody>
            <a:bodyPr wrap="square">
              <a:spAutoFit/>
            </a:bodyPr>
            <a:lstStyle/>
            <a:p>
              <a:pPr algn="ctr" defTabSz="932597"/>
              <a:r>
                <a:rPr lang="en-US" sz="5507" dirty="0">
                  <a:solidFill>
                    <a:prstClr val="white"/>
                  </a:solidFill>
                  <a:latin typeface="Calibri" panose="020F0502020204030204"/>
                </a:rPr>
                <a:t>John F. Kennedy (JFK)</a:t>
              </a:r>
            </a:p>
            <a:p>
              <a:pPr algn="ctr" defTabSz="932597"/>
              <a:r>
                <a:rPr lang="en-US" sz="3672" dirty="0">
                  <a:solidFill>
                    <a:prstClr val="white"/>
                  </a:solidFill>
                  <a:latin typeface="Calibri" panose="020F0502020204030204"/>
                </a:rPr>
                <a:t>November 22, 1963</a:t>
              </a:r>
            </a:p>
          </p:txBody>
        </p:sp>
      </p:grpSp>
    </p:spTree>
    <p:extLst>
      <p:ext uri="{BB962C8B-B14F-4D97-AF65-F5344CB8AC3E}">
        <p14:creationId xmlns:p14="http://schemas.microsoft.com/office/powerpoint/2010/main" val="3434941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BB08FB-77F5-492D-A8C6-516AF42E9BAF}"/>
              </a:ext>
            </a:extLst>
          </p:cNvPr>
          <p:cNvGrpSpPr/>
          <p:nvPr/>
        </p:nvGrpSpPr>
        <p:grpSpPr>
          <a:xfrm>
            <a:off x="5325360" y="101539"/>
            <a:ext cx="1098807" cy="6658541"/>
            <a:chOff x="5220551" y="99558"/>
            <a:chExt cx="1077360" cy="6528574"/>
          </a:xfrm>
        </p:grpSpPr>
        <p:grpSp>
          <p:nvGrpSpPr>
            <p:cNvPr id="10" name="Group 9">
              <a:extLst>
                <a:ext uri="{FF2B5EF4-FFF2-40B4-BE49-F238E27FC236}">
                  <a16:creationId xmlns:a16="http://schemas.microsoft.com/office/drawing/2014/main" id="{F86B6102-7410-4466-9132-56AE505A1EB3}"/>
                </a:ext>
              </a:extLst>
            </p:cNvPr>
            <p:cNvGrpSpPr/>
            <p:nvPr/>
          </p:nvGrpSpPr>
          <p:grpSpPr>
            <a:xfrm>
              <a:off x="5271742" y="99558"/>
              <a:ext cx="1026169" cy="3120355"/>
              <a:chOff x="1882637" y="985029"/>
              <a:chExt cx="831380" cy="2528045"/>
            </a:xfrm>
          </p:grpSpPr>
          <p:grpSp>
            <p:nvGrpSpPr>
              <p:cNvPr id="15" name="Group 14">
                <a:extLst>
                  <a:ext uri="{FF2B5EF4-FFF2-40B4-BE49-F238E27FC236}">
                    <a16:creationId xmlns:a16="http://schemas.microsoft.com/office/drawing/2014/main" id="{1058A8BD-AF43-4DD3-BC37-AF51683E2AD2}"/>
                  </a:ext>
                </a:extLst>
              </p:cNvPr>
              <p:cNvGrpSpPr/>
              <p:nvPr/>
            </p:nvGrpSpPr>
            <p:grpSpPr>
              <a:xfrm>
                <a:off x="1882637" y="985029"/>
                <a:ext cx="831380" cy="1423539"/>
                <a:chOff x="1882637" y="3194041"/>
                <a:chExt cx="831380" cy="1423539"/>
              </a:xfrm>
            </p:grpSpPr>
            <p:pic>
              <p:nvPicPr>
                <p:cNvPr id="16" name="Picture 15" descr="Related image">
                  <a:extLst>
                    <a:ext uri="{FF2B5EF4-FFF2-40B4-BE49-F238E27FC236}">
                      <a16:creationId xmlns:a16="http://schemas.microsoft.com/office/drawing/2014/main" id="{EF1D1362-1017-4D51-87F6-2C07047A3EF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Related image">
                  <a:extLst>
                    <a:ext uri="{FF2B5EF4-FFF2-40B4-BE49-F238E27FC236}">
                      <a16:creationId xmlns:a16="http://schemas.microsoft.com/office/drawing/2014/main" id="{5FE7E61D-AF98-49DD-8F01-224C39E51A2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5BDF9B96-D4CB-4DBC-8214-DCEEB3A7B4EF}"/>
                  </a:ext>
                </a:extLst>
              </p:cNvPr>
              <p:cNvGrpSpPr/>
              <p:nvPr/>
            </p:nvGrpSpPr>
            <p:grpSpPr>
              <a:xfrm>
                <a:off x="1882637" y="2089535"/>
                <a:ext cx="831380" cy="1423539"/>
                <a:chOff x="1882637" y="3194041"/>
                <a:chExt cx="831380" cy="1423539"/>
              </a:xfrm>
            </p:grpSpPr>
            <p:pic>
              <p:nvPicPr>
                <p:cNvPr id="13" name="Picture 12" descr="Related image">
                  <a:extLst>
                    <a:ext uri="{FF2B5EF4-FFF2-40B4-BE49-F238E27FC236}">
                      <a16:creationId xmlns:a16="http://schemas.microsoft.com/office/drawing/2014/main" id="{6CDAA7AF-A7A9-4538-B33F-2B01E18109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Related image">
                  <a:extLst>
                    <a:ext uri="{FF2B5EF4-FFF2-40B4-BE49-F238E27FC236}">
                      <a16:creationId xmlns:a16="http://schemas.microsoft.com/office/drawing/2014/main" id="{2BA785FA-2208-4640-A30A-B02FD5DD0E0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 name="Group 8">
              <a:extLst>
                <a:ext uri="{FF2B5EF4-FFF2-40B4-BE49-F238E27FC236}">
                  <a16:creationId xmlns:a16="http://schemas.microsoft.com/office/drawing/2014/main" id="{56554EA7-C8A6-414D-B69B-2F3C15315B83}"/>
                </a:ext>
              </a:extLst>
            </p:cNvPr>
            <p:cNvGrpSpPr/>
            <p:nvPr/>
          </p:nvGrpSpPr>
          <p:grpSpPr>
            <a:xfrm>
              <a:off x="5271742" y="2826132"/>
              <a:ext cx="1026169" cy="1757068"/>
              <a:chOff x="1882637" y="3194041"/>
              <a:chExt cx="831380" cy="1423539"/>
            </a:xfrm>
          </p:grpSpPr>
          <p:pic>
            <p:nvPicPr>
              <p:cNvPr id="7" name="Picture 6" descr="Related image">
                <a:extLst>
                  <a:ext uri="{FF2B5EF4-FFF2-40B4-BE49-F238E27FC236}">
                    <a16:creationId xmlns:a16="http://schemas.microsoft.com/office/drawing/2014/main" id="{109460F6-B5FE-42DF-BFFF-5C5219FE42F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Related image">
                <a:extLst>
                  <a:ext uri="{FF2B5EF4-FFF2-40B4-BE49-F238E27FC236}">
                    <a16:creationId xmlns:a16="http://schemas.microsoft.com/office/drawing/2014/main" id="{2577B1CE-CF3E-449A-A0B9-D88764C4BE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descr="Related image">
              <a:extLst>
                <a:ext uri="{FF2B5EF4-FFF2-40B4-BE49-F238E27FC236}">
                  <a16:creationId xmlns:a16="http://schemas.microsoft.com/office/drawing/2014/main" id="{EBDD691F-442B-44AE-8255-517307B526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5271742" y="4189420"/>
              <a:ext cx="1026169" cy="107542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E847AC8-FBAF-4A57-9538-609D9657DEBA}"/>
                </a:ext>
              </a:extLst>
            </p:cNvPr>
            <p:cNvGrpSpPr/>
            <p:nvPr/>
          </p:nvGrpSpPr>
          <p:grpSpPr>
            <a:xfrm>
              <a:off x="5220551" y="4871063"/>
              <a:ext cx="1026169" cy="1757069"/>
              <a:chOff x="1841163" y="4850801"/>
              <a:chExt cx="831380" cy="1423540"/>
            </a:xfrm>
          </p:grpSpPr>
          <p:pic>
            <p:nvPicPr>
              <p:cNvPr id="2050" name="Picture 2" descr="Related image">
                <a:extLst>
                  <a:ext uri="{FF2B5EF4-FFF2-40B4-BE49-F238E27FC236}">
                    <a16:creationId xmlns:a16="http://schemas.microsoft.com/office/drawing/2014/main" id="{6AA643EC-5FA4-4B2F-858A-C88776FFC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Related image">
                <a:extLst>
                  <a:ext uri="{FF2B5EF4-FFF2-40B4-BE49-F238E27FC236}">
                    <a16:creationId xmlns:a16="http://schemas.microsoft.com/office/drawing/2014/main" id="{E87E8DAC-A06B-469E-B34B-C8DFF116B1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485080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lated image">
                <a:extLst>
                  <a:ext uri="{FF2B5EF4-FFF2-40B4-BE49-F238E27FC236}">
                    <a16:creationId xmlns:a16="http://schemas.microsoft.com/office/drawing/2014/main" id="{76E7E519-8AA4-420A-AC64-18FBFDD60CB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2" name="Picture 4" descr="Image result for man looking up">
            <a:extLst>
              <a:ext uri="{FF2B5EF4-FFF2-40B4-BE49-F238E27FC236}">
                <a16:creationId xmlns:a16="http://schemas.microsoft.com/office/drawing/2014/main" id="{06FC7F6F-4F21-4372-B7EB-E6F5F6EB755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308" b="93462" l="9769" r="89682">
                        <a14:foregroundMark x1="72119" y1="9000" x2="72119" y2="9000"/>
                        <a14:foregroundMark x1="67179" y1="7308" x2="67179" y2="7308"/>
                        <a14:foregroundMark x1="67618" y1="93462" x2="67618" y2="93462"/>
                        <a14:foregroundMark x1="50604" y1="86077" x2="50604" y2="86077"/>
                        <a14:foregroundMark x1="48189" y1="85769" x2="48189" y2="85769"/>
                      </a14:backgroundRemoval>
                    </a14:imgEffect>
                  </a14:imgLayer>
                </a14:imgProps>
              </a:ext>
              <a:ext uri="{28A0092B-C50C-407E-A947-70E740481C1C}">
                <a14:useLocalDpi xmlns:a14="http://schemas.microsoft.com/office/drawing/2010/main" val="0"/>
              </a:ext>
            </a:extLst>
          </a:blip>
          <a:srcRect/>
          <a:stretch>
            <a:fillRect/>
          </a:stretch>
        </p:blipFill>
        <p:spPr bwMode="auto">
          <a:xfrm>
            <a:off x="6157995" y="2343280"/>
            <a:ext cx="3149076" cy="449422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7FF6FF6-C12F-4BB9-9196-D47A299F8A51}"/>
              </a:ext>
            </a:extLst>
          </p:cNvPr>
          <p:cNvGrpSpPr/>
          <p:nvPr/>
        </p:nvGrpSpPr>
        <p:grpSpPr>
          <a:xfrm>
            <a:off x="3836340" y="101539"/>
            <a:ext cx="1098807" cy="6658541"/>
            <a:chOff x="5220551" y="99558"/>
            <a:chExt cx="1077360" cy="6528574"/>
          </a:xfrm>
        </p:grpSpPr>
        <p:grpSp>
          <p:nvGrpSpPr>
            <p:cNvPr id="43" name="Group 42">
              <a:extLst>
                <a:ext uri="{FF2B5EF4-FFF2-40B4-BE49-F238E27FC236}">
                  <a16:creationId xmlns:a16="http://schemas.microsoft.com/office/drawing/2014/main" id="{9D3ACEE7-48FF-40C3-916C-36D3329E73D3}"/>
                </a:ext>
              </a:extLst>
            </p:cNvPr>
            <p:cNvGrpSpPr/>
            <p:nvPr/>
          </p:nvGrpSpPr>
          <p:grpSpPr>
            <a:xfrm>
              <a:off x="5271742" y="99558"/>
              <a:ext cx="1026169" cy="3120355"/>
              <a:chOff x="1882637" y="985029"/>
              <a:chExt cx="831380" cy="2528045"/>
            </a:xfrm>
          </p:grpSpPr>
          <p:grpSp>
            <p:nvGrpSpPr>
              <p:cNvPr id="52" name="Group 51">
                <a:extLst>
                  <a:ext uri="{FF2B5EF4-FFF2-40B4-BE49-F238E27FC236}">
                    <a16:creationId xmlns:a16="http://schemas.microsoft.com/office/drawing/2014/main" id="{A47DBCFC-6A41-4E12-BC98-0C34FE0864ED}"/>
                  </a:ext>
                </a:extLst>
              </p:cNvPr>
              <p:cNvGrpSpPr/>
              <p:nvPr/>
            </p:nvGrpSpPr>
            <p:grpSpPr>
              <a:xfrm>
                <a:off x="1882637" y="985029"/>
                <a:ext cx="831380" cy="1423539"/>
                <a:chOff x="1882637" y="3194041"/>
                <a:chExt cx="831380" cy="1423539"/>
              </a:xfrm>
            </p:grpSpPr>
            <p:pic>
              <p:nvPicPr>
                <p:cNvPr id="56" name="Picture 55" descr="Related image">
                  <a:extLst>
                    <a:ext uri="{FF2B5EF4-FFF2-40B4-BE49-F238E27FC236}">
                      <a16:creationId xmlns:a16="http://schemas.microsoft.com/office/drawing/2014/main" id="{C197EBEE-32E6-44D1-9A00-8D881D96CA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Related image">
                  <a:extLst>
                    <a:ext uri="{FF2B5EF4-FFF2-40B4-BE49-F238E27FC236}">
                      <a16:creationId xmlns:a16="http://schemas.microsoft.com/office/drawing/2014/main" id="{90947D5C-8A74-41C0-9358-CA4E13E67B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5104686A-B1AA-45B7-9E23-DE5A88647D36}"/>
                  </a:ext>
                </a:extLst>
              </p:cNvPr>
              <p:cNvGrpSpPr/>
              <p:nvPr/>
            </p:nvGrpSpPr>
            <p:grpSpPr>
              <a:xfrm>
                <a:off x="1882637" y="2089535"/>
                <a:ext cx="831380" cy="1423539"/>
                <a:chOff x="1882637" y="3194041"/>
                <a:chExt cx="831380" cy="1423539"/>
              </a:xfrm>
            </p:grpSpPr>
            <p:pic>
              <p:nvPicPr>
                <p:cNvPr id="54" name="Picture 53" descr="Related image">
                  <a:extLst>
                    <a:ext uri="{FF2B5EF4-FFF2-40B4-BE49-F238E27FC236}">
                      <a16:creationId xmlns:a16="http://schemas.microsoft.com/office/drawing/2014/main" id="{8B8826D3-86C6-4033-9A65-F69133DC8DF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Related image">
                  <a:extLst>
                    <a:ext uri="{FF2B5EF4-FFF2-40B4-BE49-F238E27FC236}">
                      <a16:creationId xmlns:a16="http://schemas.microsoft.com/office/drawing/2014/main" id="{45DBFD09-565B-46F5-A00E-04D2969FF96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8C87BD96-493B-4583-8CC7-21884733359C}"/>
                </a:ext>
              </a:extLst>
            </p:cNvPr>
            <p:cNvGrpSpPr/>
            <p:nvPr/>
          </p:nvGrpSpPr>
          <p:grpSpPr>
            <a:xfrm>
              <a:off x="5271742" y="2826132"/>
              <a:ext cx="1026169" cy="1757068"/>
              <a:chOff x="1882637" y="3194041"/>
              <a:chExt cx="831380" cy="1423539"/>
            </a:xfrm>
          </p:grpSpPr>
          <p:pic>
            <p:nvPicPr>
              <p:cNvPr id="50" name="Picture 49" descr="Related image">
                <a:extLst>
                  <a:ext uri="{FF2B5EF4-FFF2-40B4-BE49-F238E27FC236}">
                    <a16:creationId xmlns:a16="http://schemas.microsoft.com/office/drawing/2014/main" id="{F09E8D1F-5DEE-4420-9435-7AA55F0DF70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Related image">
                <a:extLst>
                  <a:ext uri="{FF2B5EF4-FFF2-40B4-BE49-F238E27FC236}">
                    <a16:creationId xmlns:a16="http://schemas.microsoft.com/office/drawing/2014/main" id="{60DFBFD7-767A-4B63-B2AE-FB569BCB08B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Picture 44" descr="Related image">
              <a:extLst>
                <a:ext uri="{FF2B5EF4-FFF2-40B4-BE49-F238E27FC236}">
                  <a16:creationId xmlns:a16="http://schemas.microsoft.com/office/drawing/2014/main" id="{275BBE5F-C182-4072-950F-0D86161D4DA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5271742" y="4189420"/>
              <a:ext cx="1026169" cy="1075424"/>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C4F34337-29EB-406F-9595-0DA1FAF97162}"/>
                </a:ext>
              </a:extLst>
            </p:cNvPr>
            <p:cNvGrpSpPr/>
            <p:nvPr/>
          </p:nvGrpSpPr>
          <p:grpSpPr>
            <a:xfrm>
              <a:off x="5220551" y="4871063"/>
              <a:ext cx="1026169" cy="1757069"/>
              <a:chOff x="1841163" y="4850801"/>
              <a:chExt cx="831380" cy="1423540"/>
            </a:xfrm>
          </p:grpSpPr>
          <p:pic>
            <p:nvPicPr>
              <p:cNvPr id="47" name="Picture 2" descr="Related image">
                <a:extLst>
                  <a:ext uri="{FF2B5EF4-FFF2-40B4-BE49-F238E27FC236}">
                    <a16:creationId xmlns:a16="http://schemas.microsoft.com/office/drawing/2014/main" id="{802BB6DC-A85F-44EB-837E-3F3CBCD17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Related image">
                <a:extLst>
                  <a:ext uri="{FF2B5EF4-FFF2-40B4-BE49-F238E27FC236}">
                    <a16:creationId xmlns:a16="http://schemas.microsoft.com/office/drawing/2014/main" id="{61964DCF-FC7D-4414-9FBF-4EE5E4A8D2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485080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Related image">
                <a:extLst>
                  <a:ext uri="{FF2B5EF4-FFF2-40B4-BE49-F238E27FC236}">
                    <a16:creationId xmlns:a16="http://schemas.microsoft.com/office/drawing/2014/main" id="{0A1AA4B1-9253-4FB4-A794-F1EE5B06BB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7E158A36-4F54-4FF2-BE27-DF6D18951A92}"/>
              </a:ext>
            </a:extLst>
          </p:cNvPr>
          <p:cNvGrpSpPr/>
          <p:nvPr/>
        </p:nvGrpSpPr>
        <p:grpSpPr>
          <a:xfrm>
            <a:off x="2430788" y="101539"/>
            <a:ext cx="1098807" cy="6658541"/>
            <a:chOff x="5220551" y="99558"/>
            <a:chExt cx="1077360" cy="6528574"/>
          </a:xfrm>
        </p:grpSpPr>
        <p:grpSp>
          <p:nvGrpSpPr>
            <p:cNvPr id="59" name="Group 58">
              <a:extLst>
                <a:ext uri="{FF2B5EF4-FFF2-40B4-BE49-F238E27FC236}">
                  <a16:creationId xmlns:a16="http://schemas.microsoft.com/office/drawing/2014/main" id="{307AAB05-7AFF-42A8-A51F-889F46BB09FA}"/>
                </a:ext>
              </a:extLst>
            </p:cNvPr>
            <p:cNvGrpSpPr/>
            <p:nvPr/>
          </p:nvGrpSpPr>
          <p:grpSpPr>
            <a:xfrm>
              <a:off x="5271742" y="99558"/>
              <a:ext cx="1026169" cy="3120355"/>
              <a:chOff x="1882637" y="985029"/>
              <a:chExt cx="831380" cy="2528045"/>
            </a:xfrm>
          </p:grpSpPr>
          <p:grpSp>
            <p:nvGrpSpPr>
              <p:cNvPr id="68" name="Group 67">
                <a:extLst>
                  <a:ext uri="{FF2B5EF4-FFF2-40B4-BE49-F238E27FC236}">
                    <a16:creationId xmlns:a16="http://schemas.microsoft.com/office/drawing/2014/main" id="{3778842C-A071-4EEC-B9C0-FB85D8725EE3}"/>
                  </a:ext>
                </a:extLst>
              </p:cNvPr>
              <p:cNvGrpSpPr/>
              <p:nvPr/>
            </p:nvGrpSpPr>
            <p:grpSpPr>
              <a:xfrm>
                <a:off x="1882637" y="985029"/>
                <a:ext cx="831380" cy="1423539"/>
                <a:chOff x="1882637" y="3194041"/>
                <a:chExt cx="831380" cy="1423539"/>
              </a:xfrm>
            </p:grpSpPr>
            <p:pic>
              <p:nvPicPr>
                <p:cNvPr id="72" name="Picture 71" descr="Related image">
                  <a:extLst>
                    <a:ext uri="{FF2B5EF4-FFF2-40B4-BE49-F238E27FC236}">
                      <a16:creationId xmlns:a16="http://schemas.microsoft.com/office/drawing/2014/main" id="{50B4F608-D5B3-4BB7-B7DD-9A01CD02FD2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Related image">
                  <a:extLst>
                    <a:ext uri="{FF2B5EF4-FFF2-40B4-BE49-F238E27FC236}">
                      <a16:creationId xmlns:a16="http://schemas.microsoft.com/office/drawing/2014/main" id="{3DF58336-6815-4887-B0FF-004C78EDF3E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4E5046B4-FFBA-4D38-A481-25ACD5FA1F3A}"/>
                  </a:ext>
                </a:extLst>
              </p:cNvPr>
              <p:cNvGrpSpPr/>
              <p:nvPr/>
            </p:nvGrpSpPr>
            <p:grpSpPr>
              <a:xfrm>
                <a:off x="1882637" y="2089535"/>
                <a:ext cx="831380" cy="1423539"/>
                <a:chOff x="1882637" y="3194041"/>
                <a:chExt cx="831380" cy="1423539"/>
              </a:xfrm>
            </p:grpSpPr>
            <p:pic>
              <p:nvPicPr>
                <p:cNvPr id="70" name="Picture 69" descr="Related image">
                  <a:extLst>
                    <a:ext uri="{FF2B5EF4-FFF2-40B4-BE49-F238E27FC236}">
                      <a16:creationId xmlns:a16="http://schemas.microsoft.com/office/drawing/2014/main" id="{BCCD7173-A4E0-4620-BCBF-7DA36C4A3F7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Related image">
                  <a:extLst>
                    <a:ext uri="{FF2B5EF4-FFF2-40B4-BE49-F238E27FC236}">
                      <a16:creationId xmlns:a16="http://schemas.microsoft.com/office/drawing/2014/main" id="{95C095CC-33A5-4797-B907-E34D55B7C88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0" name="Group 59">
              <a:extLst>
                <a:ext uri="{FF2B5EF4-FFF2-40B4-BE49-F238E27FC236}">
                  <a16:creationId xmlns:a16="http://schemas.microsoft.com/office/drawing/2014/main" id="{2E74FE59-2A36-40D4-906B-B3742D0431EE}"/>
                </a:ext>
              </a:extLst>
            </p:cNvPr>
            <p:cNvGrpSpPr/>
            <p:nvPr/>
          </p:nvGrpSpPr>
          <p:grpSpPr>
            <a:xfrm>
              <a:off x="5271742" y="2826132"/>
              <a:ext cx="1026169" cy="1757068"/>
              <a:chOff x="1882637" y="3194041"/>
              <a:chExt cx="831380" cy="1423539"/>
            </a:xfrm>
          </p:grpSpPr>
          <p:pic>
            <p:nvPicPr>
              <p:cNvPr id="66" name="Picture 65" descr="Related image">
                <a:extLst>
                  <a:ext uri="{FF2B5EF4-FFF2-40B4-BE49-F238E27FC236}">
                    <a16:creationId xmlns:a16="http://schemas.microsoft.com/office/drawing/2014/main" id="{2071CA78-BAC9-4BC6-812C-C5AF151E99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Related image">
                <a:extLst>
                  <a:ext uri="{FF2B5EF4-FFF2-40B4-BE49-F238E27FC236}">
                    <a16:creationId xmlns:a16="http://schemas.microsoft.com/office/drawing/2014/main" id="{FE48E038-7495-4DEE-A4BA-F6B293D69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pic>
          <p:nvPicPr>
            <p:cNvPr id="61" name="Picture 60" descr="Related image">
              <a:extLst>
                <a:ext uri="{FF2B5EF4-FFF2-40B4-BE49-F238E27FC236}">
                  <a16:creationId xmlns:a16="http://schemas.microsoft.com/office/drawing/2014/main" id="{09EAC8A4-29AF-43D5-8659-C354D845DA6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5271742" y="4189420"/>
              <a:ext cx="1026169" cy="1075424"/>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8832ECDD-FEE0-479F-9263-754D16063E8A}"/>
                </a:ext>
              </a:extLst>
            </p:cNvPr>
            <p:cNvGrpSpPr/>
            <p:nvPr/>
          </p:nvGrpSpPr>
          <p:grpSpPr>
            <a:xfrm>
              <a:off x="5220551" y="4871063"/>
              <a:ext cx="1026169" cy="1757069"/>
              <a:chOff x="1841163" y="4850801"/>
              <a:chExt cx="831380" cy="1423540"/>
            </a:xfrm>
          </p:grpSpPr>
          <p:pic>
            <p:nvPicPr>
              <p:cNvPr id="63" name="Picture 2" descr="Related image">
                <a:extLst>
                  <a:ext uri="{FF2B5EF4-FFF2-40B4-BE49-F238E27FC236}">
                    <a16:creationId xmlns:a16="http://schemas.microsoft.com/office/drawing/2014/main" id="{0D6F3608-4C15-498E-930E-78D46AF0C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Related image">
                <a:extLst>
                  <a:ext uri="{FF2B5EF4-FFF2-40B4-BE49-F238E27FC236}">
                    <a16:creationId xmlns:a16="http://schemas.microsoft.com/office/drawing/2014/main" id="{A19DB29E-813E-4CC6-8B00-CB0B37534E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485080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Related image">
                <a:extLst>
                  <a:ext uri="{FF2B5EF4-FFF2-40B4-BE49-F238E27FC236}">
                    <a16:creationId xmlns:a16="http://schemas.microsoft.com/office/drawing/2014/main" id="{3E02CBA2-C6D4-483A-BAE5-6D2BBD5533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4" name="Group 73">
            <a:extLst>
              <a:ext uri="{FF2B5EF4-FFF2-40B4-BE49-F238E27FC236}">
                <a16:creationId xmlns:a16="http://schemas.microsoft.com/office/drawing/2014/main" id="{D2D17652-192D-4C83-88D3-BB8017F8C38D}"/>
              </a:ext>
            </a:extLst>
          </p:cNvPr>
          <p:cNvGrpSpPr/>
          <p:nvPr/>
        </p:nvGrpSpPr>
        <p:grpSpPr>
          <a:xfrm>
            <a:off x="1136874" y="29616"/>
            <a:ext cx="1098807" cy="6658541"/>
            <a:chOff x="5220551" y="99558"/>
            <a:chExt cx="1077360" cy="6528574"/>
          </a:xfrm>
        </p:grpSpPr>
        <p:grpSp>
          <p:nvGrpSpPr>
            <p:cNvPr id="75" name="Group 74">
              <a:extLst>
                <a:ext uri="{FF2B5EF4-FFF2-40B4-BE49-F238E27FC236}">
                  <a16:creationId xmlns:a16="http://schemas.microsoft.com/office/drawing/2014/main" id="{F41B983B-C887-4490-8C55-E36B85E94763}"/>
                </a:ext>
              </a:extLst>
            </p:cNvPr>
            <p:cNvGrpSpPr/>
            <p:nvPr/>
          </p:nvGrpSpPr>
          <p:grpSpPr>
            <a:xfrm>
              <a:off x="5271742" y="99558"/>
              <a:ext cx="1026169" cy="3120355"/>
              <a:chOff x="1882637" y="985029"/>
              <a:chExt cx="831380" cy="2528045"/>
            </a:xfrm>
          </p:grpSpPr>
          <p:grpSp>
            <p:nvGrpSpPr>
              <p:cNvPr id="84" name="Group 83">
                <a:extLst>
                  <a:ext uri="{FF2B5EF4-FFF2-40B4-BE49-F238E27FC236}">
                    <a16:creationId xmlns:a16="http://schemas.microsoft.com/office/drawing/2014/main" id="{3A605B79-7CDE-487B-AE58-65732F71C721}"/>
                  </a:ext>
                </a:extLst>
              </p:cNvPr>
              <p:cNvGrpSpPr/>
              <p:nvPr/>
            </p:nvGrpSpPr>
            <p:grpSpPr>
              <a:xfrm>
                <a:off x="1882637" y="985029"/>
                <a:ext cx="831380" cy="1423539"/>
                <a:chOff x="1882637" y="3194041"/>
                <a:chExt cx="831380" cy="1423539"/>
              </a:xfrm>
            </p:grpSpPr>
            <p:pic>
              <p:nvPicPr>
                <p:cNvPr id="88" name="Picture 87" descr="Related image">
                  <a:extLst>
                    <a:ext uri="{FF2B5EF4-FFF2-40B4-BE49-F238E27FC236}">
                      <a16:creationId xmlns:a16="http://schemas.microsoft.com/office/drawing/2014/main" id="{98CDA958-61F1-43D2-BBD1-ACE8D641602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Related image">
                  <a:extLst>
                    <a:ext uri="{FF2B5EF4-FFF2-40B4-BE49-F238E27FC236}">
                      <a16:creationId xmlns:a16="http://schemas.microsoft.com/office/drawing/2014/main" id="{B96A8EC8-BC2C-4FB8-9537-0DD4AC83ED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5E2BB6DC-51DC-45DC-BE2C-506B3B2F903E}"/>
                  </a:ext>
                </a:extLst>
              </p:cNvPr>
              <p:cNvGrpSpPr/>
              <p:nvPr/>
            </p:nvGrpSpPr>
            <p:grpSpPr>
              <a:xfrm>
                <a:off x="1882637" y="2089535"/>
                <a:ext cx="831380" cy="1423539"/>
                <a:chOff x="1882637" y="3194041"/>
                <a:chExt cx="831380" cy="1423539"/>
              </a:xfrm>
            </p:grpSpPr>
            <p:pic>
              <p:nvPicPr>
                <p:cNvPr id="86" name="Picture 85" descr="Related image">
                  <a:extLst>
                    <a:ext uri="{FF2B5EF4-FFF2-40B4-BE49-F238E27FC236}">
                      <a16:creationId xmlns:a16="http://schemas.microsoft.com/office/drawing/2014/main" id="{8B4E0EA0-3B9C-478D-8931-EA37863B3E9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descr="Related image">
                  <a:extLst>
                    <a:ext uri="{FF2B5EF4-FFF2-40B4-BE49-F238E27FC236}">
                      <a16:creationId xmlns:a16="http://schemas.microsoft.com/office/drawing/2014/main" id="{9925CB56-BE89-4D45-8569-F1C67E63B4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6" name="Group 75">
              <a:extLst>
                <a:ext uri="{FF2B5EF4-FFF2-40B4-BE49-F238E27FC236}">
                  <a16:creationId xmlns:a16="http://schemas.microsoft.com/office/drawing/2014/main" id="{67930AFD-9D41-438D-962E-47BC6640D530}"/>
                </a:ext>
              </a:extLst>
            </p:cNvPr>
            <p:cNvGrpSpPr/>
            <p:nvPr/>
          </p:nvGrpSpPr>
          <p:grpSpPr>
            <a:xfrm>
              <a:off x="5271742" y="2826132"/>
              <a:ext cx="1026169" cy="1757068"/>
              <a:chOff x="1882637" y="3194041"/>
              <a:chExt cx="831380" cy="1423539"/>
            </a:xfrm>
          </p:grpSpPr>
          <p:pic>
            <p:nvPicPr>
              <p:cNvPr id="82" name="Picture 81" descr="Related image">
                <a:extLst>
                  <a:ext uri="{FF2B5EF4-FFF2-40B4-BE49-F238E27FC236}">
                    <a16:creationId xmlns:a16="http://schemas.microsoft.com/office/drawing/2014/main" id="{43AF5C86-FC34-4564-A782-3FB25D8CE47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Related image">
                <a:extLst>
                  <a:ext uri="{FF2B5EF4-FFF2-40B4-BE49-F238E27FC236}">
                    <a16:creationId xmlns:a16="http://schemas.microsoft.com/office/drawing/2014/main" id="{11A49F52-ADEF-41A7-B459-8CA6B9D1C2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76" descr="Related image">
              <a:extLst>
                <a:ext uri="{FF2B5EF4-FFF2-40B4-BE49-F238E27FC236}">
                  <a16:creationId xmlns:a16="http://schemas.microsoft.com/office/drawing/2014/main" id="{96A22C3E-BAA4-4549-85CF-35E5A344DD7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5271742" y="4189420"/>
              <a:ext cx="1026169" cy="1075424"/>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195F364C-A8E9-4C36-8613-CEBC06CCC7C6}"/>
                </a:ext>
              </a:extLst>
            </p:cNvPr>
            <p:cNvGrpSpPr/>
            <p:nvPr/>
          </p:nvGrpSpPr>
          <p:grpSpPr>
            <a:xfrm>
              <a:off x="5220551" y="4871063"/>
              <a:ext cx="1026169" cy="1757069"/>
              <a:chOff x="1841163" y="4850801"/>
              <a:chExt cx="831380" cy="1423540"/>
            </a:xfrm>
          </p:grpSpPr>
          <p:pic>
            <p:nvPicPr>
              <p:cNvPr id="79" name="Picture 2" descr="Related image">
                <a:extLst>
                  <a:ext uri="{FF2B5EF4-FFF2-40B4-BE49-F238E27FC236}">
                    <a16:creationId xmlns:a16="http://schemas.microsoft.com/office/drawing/2014/main" id="{3107687D-63CF-409E-8F86-110E68FE5D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Related image">
                <a:extLst>
                  <a:ext uri="{FF2B5EF4-FFF2-40B4-BE49-F238E27FC236}">
                    <a16:creationId xmlns:a16="http://schemas.microsoft.com/office/drawing/2014/main" id="{F7882CA4-DBE8-4707-8235-7F040DC0C5E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485080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Related image">
                <a:extLst>
                  <a:ext uri="{FF2B5EF4-FFF2-40B4-BE49-F238E27FC236}">
                    <a16:creationId xmlns:a16="http://schemas.microsoft.com/office/drawing/2014/main" id="{C33AE730-9143-4A58-98DE-57814C6354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128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200"/>
                                        <p:tgtEl>
                                          <p:spTgt spid="20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500"/>
                                        <p:tgtEl>
                                          <p:spTgt spid="42"/>
                                        </p:tgtEl>
                                      </p:cBhvr>
                                    </p:animEffect>
                                  </p:childTnLst>
                                </p:cTn>
                              </p:par>
                              <p:par>
                                <p:cTn id="17" presetID="22" presetClass="entr" presetSubtype="4" fill="hold" nodeType="withEffect">
                                  <p:stCondLst>
                                    <p:cond delay="200"/>
                                  </p:stCondLst>
                                  <p:childTnLst>
                                    <p:set>
                                      <p:cBhvr>
                                        <p:cTn id="18" dur="1" fill="hold">
                                          <p:stCondLst>
                                            <p:cond delay="0"/>
                                          </p:stCondLst>
                                        </p:cTn>
                                        <p:tgtEl>
                                          <p:spTgt spid="58"/>
                                        </p:tgtEl>
                                        <p:attrNameLst>
                                          <p:attrName>style.visibility</p:attrName>
                                        </p:attrNameLst>
                                      </p:cBhvr>
                                      <p:to>
                                        <p:strVal val="visible"/>
                                      </p:to>
                                    </p:set>
                                    <p:animEffect transition="in" filter="wipe(down)">
                                      <p:cBhvr>
                                        <p:cTn id="19" dur="500"/>
                                        <p:tgtEl>
                                          <p:spTgt spid="58"/>
                                        </p:tgtEl>
                                      </p:cBhvr>
                                    </p:animEffect>
                                  </p:childTnLst>
                                </p:cTn>
                              </p:par>
                              <p:par>
                                <p:cTn id="20" presetID="22" presetClass="entr" presetSubtype="4" fill="hold" nodeType="withEffect">
                                  <p:stCondLst>
                                    <p:cond delay="400"/>
                                  </p:stCondLst>
                                  <p:childTnLst>
                                    <p:set>
                                      <p:cBhvr>
                                        <p:cTn id="21" dur="1" fill="hold">
                                          <p:stCondLst>
                                            <p:cond delay="0"/>
                                          </p:stCondLst>
                                        </p:cTn>
                                        <p:tgtEl>
                                          <p:spTgt spid="74"/>
                                        </p:tgtEl>
                                        <p:attrNameLst>
                                          <p:attrName>style.visibility</p:attrName>
                                        </p:attrNameLst>
                                      </p:cBhvr>
                                      <p:to>
                                        <p:strVal val="visible"/>
                                      </p:to>
                                    </p:set>
                                    <p:animEffect transition="in" filter="wipe(down)">
                                      <p:cBhvr>
                                        <p:cTn id="2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02926"/>
        </a:solidFill>
        <a:effectLst/>
      </p:bgPr>
    </p:bg>
    <p:spTree>
      <p:nvGrpSpPr>
        <p:cNvPr id="1" name=""/>
        <p:cNvGrpSpPr/>
        <p:nvPr/>
      </p:nvGrpSpPr>
      <p:grpSpPr>
        <a:xfrm>
          <a:off x="0" y="0"/>
          <a:ext cx="0" cy="0"/>
          <a:chOff x="0" y="0"/>
          <a:chExt cx="0" cy="0"/>
        </a:xfrm>
      </p:grpSpPr>
      <p:pic>
        <p:nvPicPr>
          <p:cNvPr id="4" name="xfiles">
            <a:hlinkClick r:id="" action="ppaction://media"/>
            <a:extLst>
              <a:ext uri="{FF2B5EF4-FFF2-40B4-BE49-F238E27FC236}">
                <a16:creationId xmlns:a16="http://schemas.microsoft.com/office/drawing/2014/main" id="{A8D32447-6E75-400B-96D1-F8CED8E77BF9}"/>
              </a:ext>
            </a:extLst>
          </p:cNvPr>
          <p:cNvPicPr>
            <a:picLocks noGrp="1" noChangeAspect="1"/>
          </p:cNvPicPr>
          <p:nvPr>
            <p:ph idx="4294967295"/>
            <a:audioFile r:link="rId2"/>
            <p:extLst>
              <p:ext uri="{DAA4B4D4-6D71-4841-9C94-3DE7FCFB9230}">
                <p14:media xmlns:p14="http://schemas.microsoft.com/office/powerpoint/2010/main" r:embed="rId1"/>
              </p:ext>
            </p:extLst>
          </p:nvPr>
        </p:nvPicPr>
        <p:blipFill>
          <a:blip r:embed="rId5"/>
          <a:stretch>
            <a:fillRect/>
          </a:stretch>
        </p:blipFill>
        <p:spPr>
          <a:xfrm>
            <a:off x="-2798729" y="6280156"/>
            <a:ext cx="621736" cy="621736"/>
          </a:xfrm>
        </p:spPr>
      </p:pic>
      <p:sp>
        <p:nvSpPr>
          <p:cNvPr id="2" name="TextBox 1">
            <a:extLst>
              <a:ext uri="{FF2B5EF4-FFF2-40B4-BE49-F238E27FC236}">
                <a16:creationId xmlns:a16="http://schemas.microsoft.com/office/drawing/2014/main" id="{E01A0041-B34E-419B-B6F5-16569D850696}"/>
              </a:ext>
            </a:extLst>
          </p:cNvPr>
          <p:cNvSpPr txBox="1"/>
          <p:nvPr/>
        </p:nvSpPr>
        <p:spPr>
          <a:xfrm>
            <a:off x="2136485" y="5809301"/>
            <a:ext cx="5987711" cy="958518"/>
          </a:xfrm>
          <a:prstGeom prst="rect">
            <a:avLst/>
          </a:prstGeom>
          <a:noFill/>
        </p:spPr>
        <p:txBody>
          <a:bodyPr wrap="none" rtlCol="0">
            <a:spAutoFit/>
          </a:bodyPr>
          <a:lstStyle/>
          <a:p>
            <a:pPr defTabSz="932597"/>
            <a:r>
              <a:rPr lang="en-US" sz="5507" dirty="0">
                <a:solidFill>
                  <a:prstClr val="white"/>
                </a:solidFill>
                <a:latin typeface="TrixiePlain" panose="00000400000000000000" pitchFamily="2" charset="0"/>
                <a:cs typeface="Segoe UI Light" panose="020B0502040204020203" pitchFamily="34" charset="0"/>
              </a:rPr>
              <a:t>The truth is in there</a:t>
            </a:r>
          </a:p>
        </p:txBody>
      </p:sp>
      <p:grpSp>
        <p:nvGrpSpPr>
          <p:cNvPr id="8" name="Group 7">
            <a:extLst>
              <a:ext uri="{FF2B5EF4-FFF2-40B4-BE49-F238E27FC236}">
                <a16:creationId xmlns:a16="http://schemas.microsoft.com/office/drawing/2014/main" id="{44F32B63-EAC9-47E7-B0B3-494B7DF67744}"/>
              </a:ext>
            </a:extLst>
          </p:cNvPr>
          <p:cNvGrpSpPr/>
          <p:nvPr/>
        </p:nvGrpSpPr>
        <p:grpSpPr>
          <a:xfrm>
            <a:off x="2314394" y="2283936"/>
            <a:ext cx="10419637" cy="1975795"/>
            <a:chOff x="1556026" y="4976492"/>
            <a:chExt cx="10216258" cy="1937230"/>
          </a:xfrm>
        </p:grpSpPr>
        <p:sp>
          <p:nvSpPr>
            <p:cNvPr id="3" name="TextBox 2">
              <a:extLst>
                <a:ext uri="{FF2B5EF4-FFF2-40B4-BE49-F238E27FC236}">
                  <a16:creationId xmlns:a16="http://schemas.microsoft.com/office/drawing/2014/main" id="{FBE33773-B1B4-42B8-9054-039D3DFCF241}"/>
                </a:ext>
              </a:extLst>
            </p:cNvPr>
            <p:cNvSpPr txBox="1"/>
            <p:nvPr/>
          </p:nvSpPr>
          <p:spPr>
            <a:xfrm>
              <a:off x="1556026" y="5344943"/>
              <a:ext cx="10216258" cy="1222322"/>
            </a:xfrm>
            <a:prstGeom prst="rect">
              <a:avLst/>
            </a:prstGeom>
            <a:noFill/>
          </p:spPr>
          <p:txBody>
            <a:bodyPr wrap="none" rtlCol="0">
              <a:spAutoFit/>
            </a:bodyPr>
            <a:lstStyle/>
            <a:p>
              <a:pPr defTabSz="932597"/>
              <a:r>
                <a:rPr lang="en-US" sz="6119" dirty="0">
                  <a:solidFill>
                    <a:prstClr val="white"/>
                  </a:solidFill>
                  <a:latin typeface="Industria LT Std Solid" panose="00000500000000000000" pitchFamily="50" charset="0"/>
                  <a:cs typeface="Lucida Sans Unicode" panose="020B0602030504020204" pitchFamily="34" charset="0"/>
                </a:rPr>
                <a:t>T   H   E       </a:t>
              </a:r>
              <a:r>
                <a:rPr lang="en-US" sz="7343" dirty="0">
                  <a:solidFill>
                    <a:prstClr val="white"/>
                  </a:solidFill>
                  <a:latin typeface="Lucida Sans Typewriter" panose="020B0509030504030204" pitchFamily="49" charset="0"/>
                  <a:cs typeface="Lucida Sans Unicode" panose="020B0602030504020204" pitchFamily="34" charset="0"/>
                </a:rPr>
                <a:t>JFK</a:t>
              </a:r>
              <a:r>
                <a:rPr lang="en-US" sz="6119" dirty="0">
                  <a:solidFill>
                    <a:prstClr val="white"/>
                  </a:solidFill>
                  <a:latin typeface="Lucida Sans Unicode" panose="020B0602030504020204" pitchFamily="34" charset="0"/>
                  <a:cs typeface="Lucida Sans Unicode" panose="020B0602030504020204" pitchFamily="34" charset="0"/>
                </a:rPr>
                <a:t>    </a:t>
              </a:r>
              <a:r>
                <a:rPr lang="en-US" sz="6119" dirty="0">
                  <a:solidFill>
                    <a:prstClr val="white"/>
                  </a:solidFill>
                  <a:latin typeface="Industria LT Std Solid" panose="00000500000000000000" pitchFamily="50" charset="0"/>
                  <a:cs typeface="Lucida Sans Unicode" panose="020B0602030504020204" pitchFamily="34" charset="0"/>
                </a:rPr>
                <a:t>F   I   L   E   S</a:t>
              </a:r>
              <a:endParaRPr lang="en-US" sz="1836" dirty="0">
                <a:solidFill>
                  <a:prstClr val="white"/>
                </a:solidFill>
                <a:latin typeface="Industria LT Std Solid" panose="00000500000000000000" pitchFamily="50" charset="0"/>
                <a:cs typeface="Lucida Sans Unicode" panose="020B0602030504020204" pitchFamily="34" charset="0"/>
              </a:endParaRPr>
            </a:p>
          </p:txBody>
        </p:sp>
        <p:sp>
          <p:nvSpPr>
            <p:cNvPr id="5" name="Oval 4">
              <a:extLst>
                <a:ext uri="{FF2B5EF4-FFF2-40B4-BE49-F238E27FC236}">
                  <a16:creationId xmlns:a16="http://schemas.microsoft.com/office/drawing/2014/main" id="{E3A83C3C-3232-4D99-8EC6-03595925BF6F}"/>
                </a:ext>
              </a:extLst>
            </p:cNvPr>
            <p:cNvSpPr/>
            <p:nvPr/>
          </p:nvSpPr>
          <p:spPr>
            <a:xfrm>
              <a:off x="3543447" y="4976492"/>
              <a:ext cx="2045184" cy="1937230"/>
            </a:xfrm>
            <a:prstGeom prst="ellipse">
              <a:avLst/>
            </a:prstGeom>
            <a:noFill/>
            <a:ln w="63500">
              <a:solidFill>
                <a:srgbClr val="DA1C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pic>
        <p:nvPicPr>
          <p:cNvPr id="7" name="Picture 6">
            <a:extLst>
              <a:ext uri="{FF2B5EF4-FFF2-40B4-BE49-F238E27FC236}">
                <a16:creationId xmlns:a16="http://schemas.microsoft.com/office/drawing/2014/main" id="{BAE54A82-BAE4-4614-978C-05C82B020B6F}"/>
              </a:ext>
            </a:extLst>
          </p:cNvPr>
          <p:cNvPicPr>
            <a:picLocks noChangeAspect="1"/>
          </p:cNvPicPr>
          <p:nvPr/>
        </p:nvPicPr>
        <p:blipFill>
          <a:blip r:embed="rId6"/>
          <a:stretch>
            <a:fillRect/>
          </a:stretch>
        </p:blipFill>
        <p:spPr>
          <a:xfrm>
            <a:off x="881" y="-1"/>
            <a:ext cx="12391316" cy="6994525"/>
          </a:xfrm>
          <a:prstGeom prst="rect">
            <a:avLst/>
          </a:prstGeom>
        </p:spPr>
      </p:pic>
    </p:spTree>
    <p:extLst>
      <p:ext uri="{BB962C8B-B14F-4D97-AF65-F5344CB8AC3E}">
        <p14:creationId xmlns:p14="http://schemas.microsoft.com/office/powerpoint/2010/main" val="332091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 – New Architecture</a:t>
            </a:r>
          </a:p>
        </p:txBody>
      </p:sp>
      <p:pic>
        <p:nvPicPr>
          <p:cNvPr id="6" name="Picture 5">
            <a:extLst>
              <a:ext uri="{FF2B5EF4-FFF2-40B4-BE49-F238E27FC236}">
                <a16:creationId xmlns:a16="http://schemas.microsoft.com/office/drawing/2014/main" id="{231AE459-E8FC-4EA6-A75D-98CB3E1D8C8C}"/>
              </a:ext>
            </a:extLst>
          </p:cNvPr>
          <p:cNvPicPr>
            <a:picLocks noChangeAspect="1"/>
          </p:cNvPicPr>
          <p:nvPr/>
        </p:nvPicPr>
        <p:blipFill>
          <a:blip r:embed="rId3"/>
          <a:stretch>
            <a:fillRect/>
          </a:stretch>
        </p:blipFill>
        <p:spPr>
          <a:xfrm>
            <a:off x="731837" y="1096962"/>
            <a:ext cx="9286875" cy="4533900"/>
          </a:xfrm>
          <a:prstGeom prst="rect">
            <a:avLst/>
          </a:prstGeom>
        </p:spPr>
      </p:pic>
    </p:spTree>
    <p:extLst>
      <p:ext uri="{BB962C8B-B14F-4D97-AF65-F5344CB8AC3E}">
        <p14:creationId xmlns:p14="http://schemas.microsoft.com/office/powerpoint/2010/main" val="110377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298945" y="-4361"/>
            <a:ext cx="12432948" cy="4426041"/>
          </a:xfrm>
          <a:prstGeom prst="rect">
            <a:avLst/>
          </a:prstGeo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messy room picture here</a:t>
            </a:r>
          </a:p>
        </p:txBody>
      </p:sp>
      <p:pic>
        <p:nvPicPr>
          <p:cNvPr id="1026" name="Picture 3" descr="A cluttered desk with a computer on a table&#10;&#10;Description generated with low confid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69" y="-136414"/>
            <a:ext cx="12530081" cy="757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66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188E89-AF78-40F6-B787-E9BD9C6256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5659" y="5893745"/>
            <a:ext cx="104451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6CC5051-C7DD-4E42-B3CF-266AD2F1CB6F}"/>
              </a:ext>
            </a:extLst>
          </p:cNvPr>
          <p:cNvGrpSpPr/>
          <p:nvPr/>
        </p:nvGrpSpPr>
        <p:grpSpPr>
          <a:xfrm>
            <a:off x="328912" y="326891"/>
            <a:ext cx="3870304" cy="5472946"/>
            <a:chOff x="321628" y="320511"/>
            <a:chExt cx="3794760" cy="5366120"/>
          </a:xfrm>
        </p:grpSpPr>
        <p:pic>
          <p:nvPicPr>
            <p:cNvPr id="7" name="Picture 6">
              <a:extLst>
                <a:ext uri="{FF2B5EF4-FFF2-40B4-BE49-F238E27FC236}">
                  <a16:creationId xmlns:a16="http://schemas.microsoft.com/office/drawing/2014/main" id="{D78AB600-EDAB-4F31-8BED-19B6A5489643}"/>
                </a:ext>
              </a:extLst>
            </p:cNvPr>
            <p:cNvPicPr>
              <a:picLocks noChangeAspect="1"/>
            </p:cNvPicPr>
            <p:nvPr/>
          </p:nvPicPr>
          <p:blipFill rotWithShape="1">
            <a:blip r:embed="rId3">
              <a:extLst>
                <a:ext uri="{28A0092B-C50C-407E-A947-70E740481C1C}">
                  <a14:useLocalDpi xmlns:a14="http://schemas.microsoft.com/office/drawing/2010/main" val="0"/>
                </a:ext>
              </a:extLst>
            </a:blip>
            <a:srcRect l="31567" r="3997" b="2"/>
            <a:stretch/>
          </p:blipFill>
          <p:spPr>
            <a:xfrm>
              <a:off x="321628" y="320511"/>
              <a:ext cx="3794760" cy="3930978"/>
            </a:xfrm>
            <a:prstGeom prst="rect">
              <a:avLst/>
            </a:prstGeom>
          </p:spPr>
        </p:pic>
        <p:sp>
          <p:nvSpPr>
            <p:cNvPr id="12" name="TextBox 11">
              <a:extLst>
                <a:ext uri="{FF2B5EF4-FFF2-40B4-BE49-F238E27FC236}">
                  <a16:creationId xmlns:a16="http://schemas.microsoft.com/office/drawing/2014/main" id="{16B6A077-8A57-445E-B966-0DE269EAF47A}"/>
                </a:ext>
              </a:extLst>
            </p:cNvPr>
            <p:cNvSpPr txBox="1"/>
            <p:nvPr/>
          </p:nvSpPr>
          <p:spPr>
            <a:xfrm>
              <a:off x="642996" y="4571216"/>
              <a:ext cx="3329236" cy="1115415"/>
            </a:xfrm>
            <a:prstGeom prst="rect">
              <a:avLst/>
            </a:prstGeom>
          </p:spPr>
          <p:txBody>
            <a:bodyPr vert="horz" lIns="93260" tIns="46630" rIns="93260" bIns="46630" rtlCol="0" anchor="b">
              <a:normAutofit/>
            </a:bodyPr>
            <a:lstStyle/>
            <a:p>
              <a:pPr algn="ctr" defTabSz="932597">
                <a:lnSpc>
                  <a:spcPct val="90000"/>
                </a:lnSpc>
                <a:spcBef>
                  <a:spcPct val="0"/>
                </a:spcBef>
                <a:spcAft>
                  <a:spcPts val="612"/>
                </a:spcAft>
              </a:pPr>
              <a:r>
                <a:rPr lang="en-US" sz="3264" dirty="0">
                  <a:solidFill>
                    <a:prstClr val="black"/>
                  </a:solidFill>
                  <a:latin typeface="Calibri Light" panose="020F0302020204030204"/>
                </a:rPr>
                <a:t>Analyzing </a:t>
              </a:r>
              <a:br>
                <a:rPr lang="en-US" sz="3264" dirty="0">
                  <a:solidFill>
                    <a:prstClr val="black"/>
                  </a:solidFill>
                  <a:latin typeface="Calibri Light" panose="020F0302020204030204"/>
                </a:rPr>
              </a:br>
              <a:r>
                <a:rPr lang="en-US" sz="3264" dirty="0">
                  <a:solidFill>
                    <a:prstClr val="black"/>
                  </a:solidFill>
                  <a:latin typeface="Calibri Light" panose="020F0302020204030204"/>
                </a:rPr>
                <a:t>legal contracts</a:t>
              </a:r>
            </a:p>
          </p:txBody>
        </p:sp>
      </p:grpSp>
      <p:sp>
        <p:nvSpPr>
          <p:cNvPr id="8" name="TextBox 7">
            <a:extLst>
              <a:ext uri="{FF2B5EF4-FFF2-40B4-BE49-F238E27FC236}">
                <a16:creationId xmlns:a16="http://schemas.microsoft.com/office/drawing/2014/main" id="{A8FB1A73-49DF-4133-9E87-F8A6C09F102D}"/>
              </a:ext>
            </a:extLst>
          </p:cNvPr>
          <p:cNvSpPr txBox="1"/>
          <p:nvPr/>
        </p:nvSpPr>
        <p:spPr>
          <a:xfrm>
            <a:off x="3165967" y="5987653"/>
            <a:ext cx="5726311" cy="845744"/>
          </a:xfrm>
          <a:prstGeom prst="rect">
            <a:avLst/>
          </a:prstGeom>
          <a:noFill/>
        </p:spPr>
        <p:txBody>
          <a:bodyPr wrap="none" rtlCol="0">
            <a:spAutoFit/>
          </a:bodyPr>
          <a:lstStyle/>
          <a:p>
            <a:pPr defTabSz="932597"/>
            <a:r>
              <a:rPr lang="en-US" sz="4896" dirty="0">
                <a:solidFill>
                  <a:prstClr val="black"/>
                </a:solidFill>
                <a:latin typeface="Calibri" panose="020F0502020204030204"/>
                <a:hlinkClick r:id="rId4"/>
              </a:rPr>
              <a:t>http://aka.ms/jfkfiles</a:t>
            </a:r>
            <a:r>
              <a:rPr lang="en-US" sz="4896" dirty="0">
                <a:solidFill>
                  <a:prstClr val="black"/>
                </a:solidFill>
                <a:latin typeface="Calibri" panose="020F0502020204030204"/>
              </a:rPr>
              <a:t> </a:t>
            </a:r>
          </a:p>
        </p:txBody>
      </p:sp>
      <p:grpSp>
        <p:nvGrpSpPr>
          <p:cNvPr id="3" name="Group 2">
            <a:extLst>
              <a:ext uri="{FF2B5EF4-FFF2-40B4-BE49-F238E27FC236}">
                <a16:creationId xmlns:a16="http://schemas.microsoft.com/office/drawing/2014/main" id="{DABF93E2-BA15-4E35-AB75-3F63753C8491}"/>
              </a:ext>
            </a:extLst>
          </p:cNvPr>
          <p:cNvGrpSpPr/>
          <p:nvPr/>
        </p:nvGrpSpPr>
        <p:grpSpPr>
          <a:xfrm>
            <a:off x="4282845" y="326891"/>
            <a:ext cx="3870304" cy="5472945"/>
            <a:chOff x="4198385" y="320511"/>
            <a:chExt cx="3794760" cy="5366119"/>
          </a:xfrm>
        </p:grpSpPr>
        <p:pic>
          <p:nvPicPr>
            <p:cNvPr id="5" name="Picture 4" descr="A close up of a piece of paper&#10;&#10;Description generated with high confidence">
              <a:extLst>
                <a:ext uri="{FF2B5EF4-FFF2-40B4-BE49-F238E27FC236}">
                  <a16:creationId xmlns:a16="http://schemas.microsoft.com/office/drawing/2014/main" id="{991C6F1A-4228-4A0D-8570-3E43AB0614F0}"/>
                </a:ext>
              </a:extLst>
            </p:cNvPr>
            <p:cNvPicPr>
              <a:picLocks noChangeAspect="1"/>
            </p:cNvPicPr>
            <p:nvPr/>
          </p:nvPicPr>
          <p:blipFill rotWithShape="1">
            <a:blip r:embed="rId5">
              <a:extLst>
                <a:ext uri="{28A0092B-C50C-407E-A947-70E740481C1C}">
                  <a14:useLocalDpi xmlns:a14="http://schemas.microsoft.com/office/drawing/2010/main" val="0"/>
                </a:ext>
              </a:extLst>
            </a:blip>
            <a:srcRect l="20967" r="14837" b="-1"/>
            <a:stretch/>
          </p:blipFill>
          <p:spPr>
            <a:xfrm>
              <a:off x="4198385" y="320511"/>
              <a:ext cx="3794760" cy="3930978"/>
            </a:xfrm>
            <a:prstGeom prst="rect">
              <a:avLst/>
            </a:prstGeom>
          </p:spPr>
        </p:pic>
        <p:sp>
          <p:nvSpPr>
            <p:cNvPr id="10" name="TextBox 9">
              <a:extLst>
                <a:ext uri="{FF2B5EF4-FFF2-40B4-BE49-F238E27FC236}">
                  <a16:creationId xmlns:a16="http://schemas.microsoft.com/office/drawing/2014/main" id="{4FFECB30-3C8D-44FD-BE70-D82B5B1095A1}"/>
                </a:ext>
              </a:extLst>
            </p:cNvPr>
            <p:cNvSpPr txBox="1"/>
            <p:nvPr/>
          </p:nvSpPr>
          <p:spPr>
            <a:xfrm>
              <a:off x="4246925" y="4571215"/>
              <a:ext cx="3329236" cy="1115415"/>
            </a:xfrm>
            <a:prstGeom prst="rect">
              <a:avLst/>
            </a:prstGeom>
          </p:spPr>
          <p:txBody>
            <a:bodyPr vert="horz" lIns="93260" tIns="46630" rIns="93260" bIns="46630" rtlCol="0" anchor="b">
              <a:normAutofit/>
            </a:bodyPr>
            <a:lstStyle/>
            <a:p>
              <a:pPr algn="ctr" defTabSz="932597">
                <a:lnSpc>
                  <a:spcPct val="90000"/>
                </a:lnSpc>
                <a:spcBef>
                  <a:spcPct val="0"/>
                </a:spcBef>
                <a:spcAft>
                  <a:spcPts val="612"/>
                </a:spcAft>
              </a:pPr>
              <a:r>
                <a:rPr lang="en-US" sz="3264" dirty="0">
                  <a:solidFill>
                    <a:prstClr val="black"/>
                  </a:solidFill>
                  <a:latin typeface="Calibri Light" panose="020F0302020204030204"/>
                </a:rPr>
                <a:t>Understanding engineering plans</a:t>
              </a:r>
            </a:p>
          </p:txBody>
        </p:sp>
      </p:grpSp>
      <p:grpSp>
        <p:nvGrpSpPr>
          <p:cNvPr id="4" name="Group 3">
            <a:extLst>
              <a:ext uri="{FF2B5EF4-FFF2-40B4-BE49-F238E27FC236}">
                <a16:creationId xmlns:a16="http://schemas.microsoft.com/office/drawing/2014/main" id="{E6D19F2D-90BE-4248-95CA-DDB45E40CDC9}"/>
              </a:ext>
            </a:extLst>
          </p:cNvPr>
          <p:cNvGrpSpPr/>
          <p:nvPr/>
        </p:nvGrpSpPr>
        <p:grpSpPr>
          <a:xfrm>
            <a:off x="8236779" y="326891"/>
            <a:ext cx="3870304" cy="5472943"/>
            <a:chOff x="8075142" y="320511"/>
            <a:chExt cx="3794760" cy="5366118"/>
          </a:xfrm>
        </p:grpSpPr>
        <p:pic>
          <p:nvPicPr>
            <p:cNvPr id="9" name="Picture 8" descr="A close up of text on a white background&#10;&#10;Description generated with very high confidence">
              <a:extLst>
                <a:ext uri="{FF2B5EF4-FFF2-40B4-BE49-F238E27FC236}">
                  <a16:creationId xmlns:a16="http://schemas.microsoft.com/office/drawing/2014/main" id="{2C9AE727-AD33-4051-8420-0609838AA364}"/>
                </a:ext>
              </a:extLst>
            </p:cNvPr>
            <p:cNvPicPr>
              <a:picLocks noChangeAspect="1"/>
            </p:cNvPicPr>
            <p:nvPr/>
          </p:nvPicPr>
          <p:blipFill rotWithShape="1">
            <a:blip r:embed="rId6">
              <a:extLst>
                <a:ext uri="{28A0092B-C50C-407E-A947-70E740481C1C}">
                  <a14:useLocalDpi xmlns:a14="http://schemas.microsoft.com/office/drawing/2010/main" val="0"/>
                </a:ext>
              </a:extLst>
            </a:blip>
            <a:srcRect l="16718" r="18846" b="2"/>
            <a:stretch/>
          </p:blipFill>
          <p:spPr>
            <a:xfrm>
              <a:off x="8075142" y="320511"/>
              <a:ext cx="3794760" cy="3930978"/>
            </a:xfrm>
            <a:prstGeom prst="rect">
              <a:avLst/>
            </a:prstGeom>
          </p:spPr>
        </p:pic>
        <p:sp>
          <p:nvSpPr>
            <p:cNvPr id="11" name="TextBox 10">
              <a:extLst>
                <a:ext uri="{FF2B5EF4-FFF2-40B4-BE49-F238E27FC236}">
                  <a16:creationId xmlns:a16="http://schemas.microsoft.com/office/drawing/2014/main" id="{33FC6A90-FB6A-4489-8605-AF297DE39B44}"/>
                </a:ext>
              </a:extLst>
            </p:cNvPr>
            <p:cNvSpPr txBox="1"/>
            <p:nvPr/>
          </p:nvSpPr>
          <p:spPr>
            <a:xfrm>
              <a:off x="8307904" y="4571214"/>
              <a:ext cx="3329236" cy="1115415"/>
            </a:xfrm>
            <a:prstGeom prst="rect">
              <a:avLst/>
            </a:prstGeom>
          </p:spPr>
          <p:txBody>
            <a:bodyPr vert="horz" lIns="93260" tIns="46630" rIns="93260" bIns="46630" rtlCol="0" anchor="b">
              <a:normAutofit/>
            </a:bodyPr>
            <a:lstStyle/>
            <a:p>
              <a:pPr algn="ctr" defTabSz="932597">
                <a:lnSpc>
                  <a:spcPct val="90000"/>
                </a:lnSpc>
                <a:spcBef>
                  <a:spcPct val="0"/>
                </a:spcBef>
                <a:spcAft>
                  <a:spcPts val="612"/>
                </a:spcAft>
              </a:pPr>
              <a:r>
                <a:rPr lang="en-US" sz="3264" dirty="0">
                  <a:solidFill>
                    <a:prstClr val="black"/>
                  </a:solidFill>
                  <a:latin typeface="Calibri Light" panose="020F0302020204030204"/>
                </a:rPr>
                <a:t>Extracting </a:t>
              </a:r>
              <a:br>
                <a:rPr lang="en-US" sz="3264" dirty="0">
                  <a:solidFill>
                    <a:prstClr val="black"/>
                  </a:solidFill>
                  <a:latin typeface="Calibri Light" panose="020F0302020204030204"/>
                </a:rPr>
              </a:br>
              <a:r>
                <a:rPr lang="en-US" sz="3264" dirty="0">
                  <a:solidFill>
                    <a:prstClr val="black"/>
                  </a:solidFill>
                  <a:latin typeface="Calibri Light" panose="020F0302020204030204"/>
                </a:rPr>
                <a:t>form information</a:t>
              </a:r>
            </a:p>
          </p:txBody>
        </p:sp>
      </p:grpSp>
    </p:spTree>
    <p:extLst>
      <p:ext uri="{BB962C8B-B14F-4D97-AF65-F5344CB8AC3E}">
        <p14:creationId xmlns:p14="http://schemas.microsoft.com/office/powerpoint/2010/main" val="3984103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83" y="3407843"/>
            <a:ext cx="12451225" cy="35861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83" y="495"/>
            <a:ext cx="12434711" cy="3388065"/>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5483" y="4106959"/>
            <a:ext cx="1965681" cy="1644473"/>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32742" rtl="0" eaLnBrk="1" fontAlgn="auto" latinLnBrk="0" hangingPunct="1">
              <a:lnSpc>
                <a:spcPct val="90000"/>
              </a:lnSpc>
              <a:spcBef>
                <a:spcPts val="0"/>
              </a:spcBef>
              <a:spcAft>
                <a:spcPts val="587"/>
              </a:spcAft>
              <a:buClrTx/>
              <a:buSzTx/>
              <a:buFontTx/>
              <a:buNone/>
              <a:tabLst/>
              <a:defRPr/>
            </a:pP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523312" y="4106958"/>
            <a:ext cx="1965681" cy="1842102"/>
          </a:xfrm>
          <a:prstGeom prst="rect">
            <a:avLst/>
          </a:prstGeom>
          <a:noFill/>
        </p:spPr>
        <p:txBody>
          <a:bodyPr wrap="square" lIns="182802" tIns="146242" rIns="91427"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32742" rtl="0" eaLnBrk="1" fontAlgn="auto" latinLnBrk="0" hangingPunct="1">
              <a:lnSpc>
                <a:spcPct val="90000"/>
              </a:lnSpc>
              <a:spcBef>
                <a:spcPts val="0"/>
              </a:spcBef>
              <a:spcAft>
                <a:spcPts val="587"/>
              </a:spcAft>
              <a:buClrTx/>
              <a:buSzTx/>
              <a:buFontTx/>
              <a:buNone/>
              <a:tabLst/>
              <a:defRPr/>
            </a:pP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7340771" y="4106958"/>
            <a:ext cx="1965681" cy="1618138"/>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32742" rtl="0" eaLnBrk="1" fontAlgn="auto" latinLnBrk="0" hangingPunct="1">
              <a:lnSpc>
                <a:spcPct val="90000"/>
              </a:lnSpc>
              <a:spcBef>
                <a:spcPts val="0"/>
              </a:spcBef>
              <a:spcAft>
                <a:spcPts val="587"/>
              </a:spcAft>
              <a:buClrTx/>
              <a:buSzTx/>
              <a:buFontTx/>
              <a:buNone/>
              <a:tabLst/>
              <a:defRPr/>
            </a:pP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902530" y="4106959"/>
            <a:ext cx="1965681" cy="174681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32742" rtl="0" eaLnBrk="1" fontAlgn="auto" latinLnBrk="0" hangingPunct="1">
              <a:lnSpc>
                <a:spcPct val="90000"/>
              </a:lnSpc>
              <a:spcBef>
                <a:spcPts val="0"/>
              </a:spcBef>
              <a:spcAft>
                <a:spcPts val="587"/>
              </a:spcAft>
              <a:buClrTx/>
              <a:buSzTx/>
              <a:buFontTx/>
              <a:buNone/>
              <a:tabLst/>
              <a:defRPr/>
            </a:pP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913873" rtl="0" eaLnBrk="1" fontAlgn="auto" latinLnBrk="0" hangingPunct="1">
              <a:lnSpc>
                <a:spcPct val="90000"/>
              </a:lnSpc>
              <a:spcBef>
                <a:spcPts val="0"/>
              </a:spcBef>
              <a:spcAft>
                <a:spcPts val="600"/>
              </a:spcAft>
              <a:buClrTx/>
              <a:buSzTx/>
              <a:buFontTx/>
              <a:buNone/>
              <a:tabLst/>
              <a:defRPr/>
            </a:pPr>
            <a:endParaRPr kumimoji="0" lang="en-US" sz="1568" b="0"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9799637" y="4106959"/>
            <a:ext cx="1965681" cy="1644473"/>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32742" rtl="0" eaLnBrk="1" fontAlgn="auto" latinLnBrk="0" hangingPunct="1">
              <a:lnSpc>
                <a:spcPct val="90000"/>
              </a:lnSpc>
              <a:spcBef>
                <a:spcPts val="0"/>
              </a:spcBef>
              <a:spcAft>
                <a:spcPts val="587"/>
              </a:spcAft>
              <a:buClrTx/>
              <a:buSzTx/>
              <a:buFontTx/>
              <a:buNone/>
              <a:tabLst/>
              <a:defRPr/>
            </a:pPr>
            <a:r>
              <a:rPr kumimoji="0" lang="en-US" sz="1399"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883" y="-43029"/>
            <a:ext cx="12452993" cy="3431590"/>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26671" y="1117222"/>
            <a:ext cx="7440429" cy="1111088"/>
          </a:xfrm>
          <a:prstGeom prst="rect">
            <a:avLst/>
          </a:prstGeom>
        </p:spPr>
        <p:txBody>
          <a:bodyPr wrap="square" anchor="ctr">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altLang="en-US" sz="4399"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913873" rtl="0" eaLnBrk="1" fontAlgn="auto" latinLnBrk="0" hangingPunct="1">
              <a:lnSpc>
                <a:spcPct val="90000"/>
              </a:lnSpc>
              <a:spcBef>
                <a:spcPts val="0"/>
              </a:spcBef>
              <a:spcAft>
                <a:spcPts val="1469"/>
              </a:spcAft>
              <a:buClrTx/>
              <a:buSzTx/>
              <a:buFontTx/>
              <a:buNone/>
              <a:tabLst/>
              <a:defRPr/>
            </a:pPr>
            <a:r>
              <a:rPr kumimoji="0" lang="en-US" sz="2800"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883" y="3378996"/>
            <a:ext cx="124529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709760" y="2934655"/>
            <a:ext cx="1097125" cy="1097125"/>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957590" y="2934655"/>
            <a:ext cx="1097125" cy="1097125"/>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5336807" y="2934655"/>
            <a:ext cx="1097125" cy="1097125"/>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7775049" y="2934655"/>
            <a:ext cx="1097125" cy="1097125"/>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10238141" y="2934655"/>
            <a:ext cx="1097125" cy="1097125"/>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Tree>
    <p:extLst>
      <p:ext uri="{BB962C8B-B14F-4D97-AF65-F5344CB8AC3E}">
        <p14:creationId xmlns:p14="http://schemas.microsoft.com/office/powerpoint/2010/main" val="269708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8752" y="-9296"/>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a:xfrm>
            <a:off x="327507" y="1117482"/>
            <a:ext cx="7439374" cy="1111088"/>
          </a:xfrm>
          <a:prstGeom prst="rect">
            <a:avLst/>
          </a:prstGeom>
        </p:spPr>
        <p:txBody>
          <a:bodyPr wrap="square" anchor="ctr">
            <a:spAutoFit/>
          </a:bodyPr>
          <a:lstStyle/>
          <a:p>
            <a:pPr marL="0" marR="0" lvl="0" indent="0" algn="l" defTabSz="913698" rtl="0" eaLnBrk="1" fontAlgn="auto" latinLnBrk="0" hangingPunct="1">
              <a:lnSpc>
                <a:spcPct val="90000"/>
              </a:lnSpc>
              <a:spcBef>
                <a:spcPts val="0"/>
              </a:spcBef>
              <a:spcAft>
                <a:spcPts val="0"/>
              </a:spcAft>
              <a:buClrTx/>
              <a:buSzTx/>
              <a:buFontTx/>
              <a:buNone/>
              <a:tabLst/>
              <a:defRPr/>
            </a:pPr>
            <a:r>
              <a:rPr kumimoji="0" lang="en-US" altLang="en-US" sz="4399"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913698" rtl="0" eaLnBrk="1" fontAlgn="auto" latinLnBrk="0" hangingPunct="1">
              <a:lnSpc>
                <a:spcPct val="90000"/>
              </a:lnSpc>
              <a:spcBef>
                <a:spcPts val="0"/>
              </a:spcBef>
              <a:spcAft>
                <a:spcPts val="1469"/>
              </a:spcAft>
              <a:buClrTx/>
              <a:buSzTx/>
              <a:buFontTx/>
              <a:buNone/>
              <a:tabLst/>
              <a:defRPr/>
            </a:pPr>
            <a:r>
              <a:rPr kumimoji="0" lang="en-US" sz="28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6" name="Group 5">
            <a:extLst>
              <a:ext uri="{FF2B5EF4-FFF2-40B4-BE49-F238E27FC236}">
                <a16:creationId xmlns:a16="http://schemas.microsoft.com/office/drawing/2014/main" id="{CC6E84F1-F1BC-400D-817C-48FCBA7C2319}"/>
              </a:ext>
            </a:extLst>
          </p:cNvPr>
          <p:cNvGrpSpPr/>
          <p:nvPr/>
        </p:nvGrpSpPr>
        <p:grpSpPr>
          <a:xfrm>
            <a:off x="882" y="2934656"/>
            <a:ext cx="12452993" cy="5751722"/>
            <a:chOff x="13125692" y="2877375"/>
            <a:chExt cx="12209925" cy="5639455"/>
          </a:xfrm>
        </p:grpSpPr>
        <p:grpSp>
          <p:nvGrpSpPr>
            <p:cNvPr id="122" name="Group 121">
              <a:extLst>
                <a:ext uri="{FF2B5EF4-FFF2-40B4-BE49-F238E27FC236}">
                  <a16:creationId xmlns:a16="http://schemas.microsoft.com/office/drawing/2014/main" id="{9D75648B-B640-46FB-8292-C6F34F58D047}"/>
                </a:ext>
              </a:extLst>
            </p:cNvPr>
            <p:cNvGrpSpPr/>
            <p:nvPr/>
          </p:nvGrpSpPr>
          <p:grpSpPr>
            <a:xfrm>
              <a:off x="13125692" y="2877375"/>
              <a:ext cx="12209925" cy="5639455"/>
              <a:chOff x="1" y="2877375"/>
              <a:chExt cx="12209925" cy="5639455"/>
            </a:xfrm>
          </p:grpSpPr>
          <p:sp>
            <p:nvSpPr>
              <p:cNvPr id="123" name="Rectangle 122">
                <a:extLst>
                  <a:ext uri="{FF2B5EF4-FFF2-40B4-BE49-F238E27FC236}">
                    <a16:creationId xmlns:a16="http://schemas.microsoft.com/office/drawing/2014/main" id="{F289666D-D0E2-4421-9E86-A0ECCDC4A615}"/>
                  </a:ext>
                </a:extLst>
              </p:cNvPr>
              <p:cNvSpPr/>
              <p:nvPr/>
            </p:nvSpPr>
            <p:spPr bwMode="auto">
              <a:xfrm>
                <a:off x="1" y="3341326"/>
                <a:ext cx="12208192" cy="51755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E2D502E5-5A74-4688-8245-15D5C44B2307}"/>
                  </a:ext>
                </a:extLst>
              </p:cNvPr>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79419D61-E204-46D7-84AD-BAA86A64AD0A}"/>
                  </a:ext>
                </a:extLst>
              </p:cNvPr>
              <p:cNvGrpSpPr/>
              <p:nvPr/>
            </p:nvGrpSpPr>
            <p:grpSpPr>
              <a:xfrm>
                <a:off x="695042" y="2877375"/>
                <a:ext cx="1075710" cy="1075710"/>
                <a:chOff x="1635346" y="1767983"/>
                <a:chExt cx="1287898" cy="1287898"/>
              </a:xfrm>
            </p:grpSpPr>
            <p:sp>
              <p:nvSpPr>
                <p:cNvPr id="141" name="Oval 140">
                  <a:extLst>
                    <a:ext uri="{FF2B5EF4-FFF2-40B4-BE49-F238E27FC236}">
                      <a16:creationId xmlns:a16="http://schemas.microsoft.com/office/drawing/2014/main" id="{8C35B922-D414-4816-AF3C-CCC53337F8B8}"/>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A3EE96EC-C2D2-4AEA-B54F-A0FEE0BF6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126" name="Group 125">
                <a:extLst>
                  <a:ext uri="{FF2B5EF4-FFF2-40B4-BE49-F238E27FC236}">
                    <a16:creationId xmlns:a16="http://schemas.microsoft.com/office/drawing/2014/main" id="{78A2D7A8-0AF3-4CE8-AF90-17F55156A42B}"/>
                  </a:ext>
                </a:extLst>
              </p:cNvPr>
              <p:cNvGrpSpPr/>
              <p:nvPr/>
            </p:nvGrpSpPr>
            <p:grpSpPr>
              <a:xfrm>
                <a:off x="2928336" y="2877375"/>
                <a:ext cx="1075710" cy="1075710"/>
                <a:chOff x="2213912" y="3040063"/>
                <a:chExt cx="1097280" cy="1097280"/>
              </a:xfrm>
            </p:grpSpPr>
            <p:sp>
              <p:nvSpPr>
                <p:cNvPr id="139" name="Oval 138">
                  <a:extLst>
                    <a:ext uri="{FF2B5EF4-FFF2-40B4-BE49-F238E27FC236}">
                      <a16:creationId xmlns:a16="http://schemas.microsoft.com/office/drawing/2014/main" id="{477557E6-6D4A-4A4F-AD01-47DF76935DFA}"/>
                    </a:ext>
                  </a:extLst>
                </p:cNvPr>
                <p:cNvSpPr/>
                <p:nvPr/>
              </p:nvSpPr>
              <p:spPr bwMode="auto">
                <a:xfrm>
                  <a:off x="2213912"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0" name="Picture 139">
                  <a:extLst>
                    <a:ext uri="{FF2B5EF4-FFF2-40B4-BE49-F238E27FC236}">
                      <a16:creationId xmlns:a16="http://schemas.microsoft.com/office/drawing/2014/main" id="{292B9D89-8D61-4033-BD9C-AAF0C3B3B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856" y="3241523"/>
                  <a:ext cx="667702" cy="667702"/>
                </a:xfrm>
                <a:prstGeom prst="rect">
                  <a:avLst/>
                </a:prstGeom>
              </p:spPr>
            </p:pic>
          </p:grpSp>
          <p:grpSp>
            <p:nvGrpSpPr>
              <p:cNvPr id="127" name="Group 126">
                <a:extLst>
                  <a:ext uri="{FF2B5EF4-FFF2-40B4-BE49-F238E27FC236}">
                    <a16:creationId xmlns:a16="http://schemas.microsoft.com/office/drawing/2014/main" id="{0AAA7CC4-D405-46AF-96A6-61ADC77B78FE}"/>
                  </a:ext>
                </a:extLst>
              </p:cNvPr>
              <p:cNvGrpSpPr/>
              <p:nvPr/>
            </p:nvGrpSpPr>
            <p:grpSpPr>
              <a:xfrm>
                <a:off x="5244428" y="2877375"/>
                <a:ext cx="1075710" cy="1075710"/>
                <a:chOff x="5349591" y="2934576"/>
                <a:chExt cx="1097280" cy="1097280"/>
              </a:xfrm>
            </p:grpSpPr>
            <p:sp>
              <p:nvSpPr>
                <p:cNvPr id="137" name="Oval 136">
                  <a:extLst>
                    <a:ext uri="{FF2B5EF4-FFF2-40B4-BE49-F238E27FC236}">
                      <a16:creationId xmlns:a16="http://schemas.microsoft.com/office/drawing/2014/main" id="{D484BB8C-CB60-42D4-A0BC-4BF34CBB2179}"/>
                    </a:ext>
                  </a:extLst>
                </p:cNvPr>
                <p:cNvSpPr/>
                <p:nvPr/>
              </p:nvSpPr>
              <p:spPr bwMode="auto">
                <a:xfrm>
                  <a:off x="53495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a:extLst>
                    <a:ext uri="{FF2B5EF4-FFF2-40B4-BE49-F238E27FC236}">
                      <a16:creationId xmlns:a16="http://schemas.microsoft.com/office/drawing/2014/main" id="{D9BE7BB7-FF33-4287-B97B-1C17A8B447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342" y="3125737"/>
                  <a:ext cx="714959" cy="714959"/>
                </a:xfrm>
                <a:prstGeom prst="rect">
                  <a:avLst/>
                </a:prstGeom>
              </p:spPr>
            </p:pic>
          </p:grpSp>
          <p:grpSp>
            <p:nvGrpSpPr>
              <p:cNvPr id="128" name="Group 127">
                <a:extLst>
                  <a:ext uri="{FF2B5EF4-FFF2-40B4-BE49-F238E27FC236}">
                    <a16:creationId xmlns:a16="http://schemas.microsoft.com/office/drawing/2014/main" id="{7DBCA01E-6267-4951-BB64-D476F507D2BB}"/>
                  </a:ext>
                </a:extLst>
              </p:cNvPr>
              <p:cNvGrpSpPr/>
              <p:nvPr/>
            </p:nvGrpSpPr>
            <p:grpSpPr>
              <a:xfrm>
                <a:off x="7635235" y="2877375"/>
                <a:ext cx="1075709" cy="1075710"/>
                <a:chOff x="7788346" y="2934576"/>
                <a:chExt cx="1097280" cy="1097280"/>
              </a:xfrm>
            </p:grpSpPr>
            <p:sp>
              <p:nvSpPr>
                <p:cNvPr id="135" name="Oval 134">
                  <a:extLst>
                    <a:ext uri="{FF2B5EF4-FFF2-40B4-BE49-F238E27FC236}">
                      <a16:creationId xmlns:a16="http://schemas.microsoft.com/office/drawing/2014/main" id="{F59FFDF0-3588-4761-A33C-1AA60771A371}"/>
                    </a:ext>
                  </a:extLst>
                </p:cNvPr>
                <p:cNvSpPr/>
                <p:nvPr/>
              </p:nvSpPr>
              <p:spPr bwMode="auto">
                <a:xfrm>
                  <a:off x="7788346"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6" name="Picture 135">
                  <a:extLst>
                    <a:ext uri="{FF2B5EF4-FFF2-40B4-BE49-F238E27FC236}">
                      <a16:creationId xmlns:a16="http://schemas.microsoft.com/office/drawing/2014/main" id="{E12232E3-2DC2-4522-8BFD-2F119009E4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3315" y="3143724"/>
                  <a:ext cx="673678" cy="678983"/>
                </a:xfrm>
                <a:prstGeom prst="rect">
                  <a:avLst/>
                </a:prstGeom>
              </p:spPr>
            </p:pic>
          </p:grpSp>
          <p:grpSp>
            <p:nvGrpSpPr>
              <p:cNvPr id="129" name="Group 128">
                <a:extLst>
                  <a:ext uri="{FF2B5EF4-FFF2-40B4-BE49-F238E27FC236}">
                    <a16:creationId xmlns:a16="http://schemas.microsoft.com/office/drawing/2014/main" id="{41FC5C93-1696-4EF7-BA04-F0B2DA7BD5AF}"/>
                  </a:ext>
                </a:extLst>
              </p:cNvPr>
              <p:cNvGrpSpPr/>
              <p:nvPr/>
            </p:nvGrpSpPr>
            <p:grpSpPr>
              <a:xfrm>
                <a:off x="10044055" y="2877375"/>
                <a:ext cx="1075707" cy="1075710"/>
                <a:chOff x="10245486" y="2934576"/>
                <a:chExt cx="1097280" cy="1097280"/>
              </a:xfrm>
            </p:grpSpPr>
            <p:sp>
              <p:nvSpPr>
                <p:cNvPr id="133" name="Oval 132">
                  <a:extLst>
                    <a:ext uri="{FF2B5EF4-FFF2-40B4-BE49-F238E27FC236}">
                      <a16:creationId xmlns:a16="http://schemas.microsoft.com/office/drawing/2014/main" id="{6F3AEA60-F3CC-4AFB-84A8-37211A0ABBDC}"/>
                    </a:ext>
                  </a:extLst>
                </p:cNvPr>
                <p:cNvSpPr/>
                <p:nvPr/>
              </p:nvSpPr>
              <p:spPr bwMode="auto">
                <a:xfrm>
                  <a:off x="10245486"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4" name="Picture 133">
                  <a:extLst>
                    <a:ext uri="{FF2B5EF4-FFF2-40B4-BE49-F238E27FC236}">
                      <a16:creationId xmlns:a16="http://schemas.microsoft.com/office/drawing/2014/main" id="{F27844D2-E49C-4D02-85AE-FE35266A7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9725" y="3197095"/>
                  <a:ext cx="572244" cy="572244"/>
                </a:xfrm>
                <a:prstGeom prst="rect">
                  <a:avLst/>
                </a:prstGeom>
              </p:spPr>
            </p:pic>
          </p:grpSp>
        </p:grpSp>
        <p:sp>
          <p:nvSpPr>
            <p:cNvPr id="143" name="TextBox 142">
              <a:extLst>
                <a:ext uri="{FF2B5EF4-FFF2-40B4-BE49-F238E27FC236}">
                  <a16:creationId xmlns:a16="http://schemas.microsoft.com/office/drawing/2014/main" id="{D3BDEAAD-67BC-4CA5-BBEB-D15595C78DF6}"/>
                </a:ext>
              </a:extLst>
            </p:cNvPr>
            <p:cNvSpPr txBox="1"/>
            <p:nvPr/>
          </p:nvSpPr>
          <p:spPr>
            <a:xfrm>
              <a:off x="13395760" y="4033515"/>
              <a:ext cx="1927040" cy="566533"/>
            </a:xfrm>
            <a:prstGeom prst="rect">
              <a:avLst/>
            </a:prstGeom>
            <a:noFill/>
          </p:spPr>
          <p:txBody>
            <a:bodyPr wrap="square" lIns="182776" tIns="146221" rIns="182776" bIns="146221"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144" name="TextBox 143">
              <a:extLst>
                <a:ext uri="{FF2B5EF4-FFF2-40B4-BE49-F238E27FC236}">
                  <a16:creationId xmlns:a16="http://schemas.microsoft.com/office/drawing/2014/main" id="{30A303B0-587F-4AA3-800A-CFEB762E5D72}"/>
                </a:ext>
              </a:extLst>
            </p:cNvPr>
            <p:cNvSpPr txBox="1"/>
            <p:nvPr/>
          </p:nvSpPr>
          <p:spPr>
            <a:xfrm>
              <a:off x="15560771" y="4033515"/>
              <a:ext cx="1927040" cy="566533"/>
            </a:xfrm>
            <a:prstGeom prst="rect">
              <a:avLst/>
            </a:prstGeom>
            <a:noFill/>
          </p:spPr>
          <p:txBody>
            <a:bodyPr wrap="square" lIns="182776" tIns="146221" rIns="91414" bIns="146221"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145" name="TextBox 144">
              <a:extLst>
                <a:ext uri="{FF2B5EF4-FFF2-40B4-BE49-F238E27FC236}">
                  <a16:creationId xmlns:a16="http://schemas.microsoft.com/office/drawing/2014/main" id="{3D2D025E-93D7-4E1A-9B8D-2123568B7C1E}"/>
                </a:ext>
              </a:extLst>
            </p:cNvPr>
            <p:cNvSpPr txBox="1"/>
            <p:nvPr/>
          </p:nvSpPr>
          <p:spPr>
            <a:xfrm>
              <a:off x="20357871" y="4033515"/>
              <a:ext cx="1927040" cy="566533"/>
            </a:xfrm>
            <a:prstGeom prst="rect">
              <a:avLst/>
            </a:prstGeom>
            <a:noFill/>
          </p:spPr>
          <p:txBody>
            <a:bodyPr wrap="square" lIns="182776" tIns="146221" rIns="182776" bIns="146221"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146" name="TextBox 145">
              <a:extLst>
                <a:ext uri="{FF2B5EF4-FFF2-40B4-BE49-F238E27FC236}">
                  <a16:creationId xmlns:a16="http://schemas.microsoft.com/office/drawing/2014/main" id="{FDE3B4B7-A1AD-4CD8-8B78-C68ED8C3F3E8}"/>
                </a:ext>
              </a:extLst>
            </p:cNvPr>
            <p:cNvSpPr txBox="1"/>
            <p:nvPr/>
          </p:nvSpPr>
          <p:spPr>
            <a:xfrm>
              <a:off x="17892353" y="4033515"/>
              <a:ext cx="1927040" cy="566533"/>
            </a:xfrm>
            <a:prstGeom prst="rect">
              <a:avLst/>
            </a:prstGeom>
            <a:noFill/>
          </p:spPr>
          <p:txBody>
            <a:bodyPr wrap="square" lIns="182776" tIns="146221" rIns="182776" bIns="146221"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148" name="TextBox 147">
              <a:extLst>
                <a:ext uri="{FF2B5EF4-FFF2-40B4-BE49-F238E27FC236}">
                  <a16:creationId xmlns:a16="http://schemas.microsoft.com/office/drawing/2014/main" id="{F5326538-915B-4A68-A9F4-E85818B81C60}"/>
                </a:ext>
              </a:extLst>
            </p:cNvPr>
            <p:cNvSpPr txBox="1"/>
            <p:nvPr/>
          </p:nvSpPr>
          <p:spPr>
            <a:xfrm>
              <a:off x="22739551" y="4033515"/>
              <a:ext cx="1927040" cy="566533"/>
            </a:xfrm>
            <a:prstGeom prst="rect">
              <a:avLst/>
            </a:prstGeom>
            <a:noFill/>
          </p:spPr>
          <p:txBody>
            <a:bodyPr wrap="square" lIns="182776" tIns="146221" rIns="182776" bIns="146221" rtlCol="0" anchor="t">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14" name="Rectangle 113"/>
          <p:cNvSpPr/>
          <p:nvPr/>
        </p:nvSpPr>
        <p:spPr>
          <a:xfrm>
            <a:off x="196628" y="3156162"/>
            <a:ext cx="2106990" cy="2685588"/>
          </a:xfrm>
          <a:prstGeom prst="rect">
            <a:avLst/>
          </a:prstGeom>
        </p:spPr>
        <p:txBody>
          <a:bodyPr wrap="square">
            <a:spAutoFit/>
          </a:bodyPr>
          <a:lstStyle/>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6" name="TextBox 115">
            <a:extLst/>
          </p:cNvPr>
          <p:cNvSpPr txBox="1"/>
          <p:nvPr/>
        </p:nvSpPr>
        <p:spPr>
          <a:xfrm>
            <a:off x="9912454" y="3156162"/>
            <a:ext cx="1761002" cy="381366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Bing Image Search </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Bing Video Search </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117" name="TextBox 116">
            <a:extLst/>
          </p:cNvPr>
          <p:cNvSpPr txBox="1"/>
          <p:nvPr/>
        </p:nvSpPr>
        <p:spPr>
          <a:xfrm>
            <a:off x="7343211" y="3156162"/>
            <a:ext cx="2075426" cy="277987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Entity Linking</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Knowledge Exploration </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18" name="TextBox 117">
            <a:extLst/>
          </p:cNvPr>
          <p:cNvSpPr txBox="1"/>
          <p:nvPr/>
        </p:nvSpPr>
        <p:spPr>
          <a:xfrm>
            <a:off x="4853868" y="3156163"/>
            <a:ext cx="1993086" cy="31372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32330" rtl="0" eaLnBrk="1" fontAlgn="auto" latinLnBrk="0" hangingPunct="1">
              <a:lnSpc>
                <a:spcPct val="90000"/>
              </a:lnSpc>
              <a:spcBef>
                <a:spcPts val="0"/>
              </a:spcBef>
              <a:spcAft>
                <a:spcPts val="1428"/>
              </a:spcAft>
              <a:buClrTx/>
              <a:buSzTx/>
              <a:buFontTx/>
              <a:buNone/>
              <a:tabLst/>
              <a:defRPr/>
            </a:pPr>
            <a:endPar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9" name="TextBox 118">
            <a:extLst/>
          </p:cNvPr>
          <p:cNvSpPr txBox="1"/>
          <p:nvPr/>
        </p:nvSpPr>
        <p:spPr>
          <a:xfrm>
            <a:off x="2584211" y="3156162"/>
            <a:ext cx="1904310" cy="148494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32330" rtl="0" eaLnBrk="1" fontAlgn="auto" latinLnBrk="0" hangingPunct="1">
              <a:lnSpc>
                <a:spcPct val="90000"/>
              </a:lnSpc>
              <a:spcBef>
                <a:spcPts val="0"/>
              </a:spcBef>
              <a:spcAft>
                <a:spcPts val="1020"/>
              </a:spcAft>
              <a:buClrTx/>
              <a:buSzTx/>
              <a:buFontTx/>
              <a:buNone/>
              <a:tabLst/>
              <a:defRPr/>
            </a:pPr>
            <a:r>
              <a:rPr kumimoji="0" lang="en-US" sz="159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Tree>
    <p:extLst>
      <p:ext uri="{BB962C8B-B14F-4D97-AF65-F5344CB8AC3E}">
        <p14:creationId xmlns:p14="http://schemas.microsoft.com/office/powerpoint/2010/main" val="10899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childTnLst>
                          </p:cTn>
                        </p:par>
                        <p:par>
                          <p:cTn id="7" fill="hold">
                            <p:stCondLst>
                              <p:cond delay="750"/>
                            </p:stCondLst>
                            <p:childTnLst>
                              <p:par>
                                <p:cTn id="8" presetID="2" presetClass="entr" presetSubtype="4" decel="100000" fill="hold" grpId="0" nodeType="afterEffect">
                                  <p:stCondLst>
                                    <p:cond delay="0"/>
                                  </p:stCondLst>
                                  <p:childTnLst>
                                    <p:set>
                                      <p:cBhvr>
                                        <p:cTn id="9" dur="1" fill="hold">
                                          <p:stCondLst>
                                            <p:cond delay="0"/>
                                          </p:stCondLst>
                                        </p:cTn>
                                        <p:tgtEl>
                                          <p:spTgt spid="114">
                                            <p:txEl>
                                              <p:pRg st="0" end="0"/>
                                            </p:txEl>
                                          </p:spTgt>
                                        </p:tgtEl>
                                        <p:attrNameLst>
                                          <p:attrName>style.visibility</p:attrName>
                                        </p:attrNameLst>
                                      </p:cBhvr>
                                      <p:to>
                                        <p:strVal val="visible"/>
                                      </p:to>
                                    </p:set>
                                    <p:anim calcmode="lin" valueType="num">
                                      <p:cBhvr additive="base">
                                        <p:cTn id="10" dur="500" fill="hold"/>
                                        <p:tgtEl>
                                          <p:spTgt spid="114">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14">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100"/>
                                  </p:stCondLst>
                                  <p:childTnLst>
                                    <p:set>
                                      <p:cBhvr>
                                        <p:cTn id="13" dur="1" fill="hold">
                                          <p:stCondLst>
                                            <p:cond delay="0"/>
                                          </p:stCondLst>
                                        </p:cTn>
                                        <p:tgtEl>
                                          <p:spTgt spid="114">
                                            <p:txEl>
                                              <p:pRg st="1" end="1"/>
                                            </p:txEl>
                                          </p:spTgt>
                                        </p:tgtEl>
                                        <p:attrNameLst>
                                          <p:attrName>style.visibility</p:attrName>
                                        </p:attrNameLst>
                                      </p:cBhvr>
                                      <p:to>
                                        <p:strVal val="visible"/>
                                      </p:to>
                                    </p:set>
                                    <p:anim calcmode="lin" valueType="num">
                                      <p:cBhvr additive="base">
                                        <p:cTn id="14" dur="500" fill="hold"/>
                                        <p:tgtEl>
                                          <p:spTgt spid="114">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14">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200"/>
                                  </p:stCondLst>
                                  <p:childTnLst>
                                    <p:set>
                                      <p:cBhvr>
                                        <p:cTn id="17" dur="1" fill="hold">
                                          <p:stCondLst>
                                            <p:cond delay="0"/>
                                          </p:stCondLst>
                                        </p:cTn>
                                        <p:tgtEl>
                                          <p:spTgt spid="114">
                                            <p:txEl>
                                              <p:pRg st="2" end="2"/>
                                            </p:txEl>
                                          </p:spTgt>
                                        </p:tgtEl>
                                        <p:attrNameLst>
                                          <p:attrName>style.visibility</p:attrName>
                                        </p:attrNameLst>
                                      </p:cBhvr>
                                      <p:to>
                                        <p:strVal val="visible"/>
                                      </p:to>
                                    </p:set>
                                    <p:anim calcmode="lin" valueType="num">
                                      <p:cBhvr additive="base">
                                        <p:cTn id="18" dur="500" fill="hold"/>
                                        <p:tgtEl>
                                          <p:spTgt spid="11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14">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300"/>
                                  </p:stCondLst>
                                  <p:childTnLst>
                                    <p:set>
                                      <p:cBhvr>
                                        <p:cTn id="21" dur="1" fill="hold">
                                          <p:stCondLst>
                                            <p:cond delay="0"/>
                                          </p:stCondLst>
                                        </p:cTn>
                                        <p:tgtEl>
                                          <p:spTgt spid="114">
                                            <p:txEl>
                                              <p:pRg st="3" end="3"/>
                                            </p:txEl>
                                          </p:spTgt>
                                        </p:tgtEl>
                                        <p:attrNameLst>
                                          <p:attrName>style.visibility</p:attrName>
                                        </p:attrNameLst>
                                      </p:cBhvr>
                                      <p:to>
                                        <p:strVal val="visible"/>
                                      </p:to>
                                    </p:set>
                                    <p:anim calcmode="lin" valueType="num">
                                      <p:cBhvr additive="base">
                                        <p:cTn id="22" dur="500" fill="hold"/>
                                        <p:tgtEl>
                                          <p:spTgt spid="11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14">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400"/>
                                  </p:stCondLst>
                                  <p:childTnLst>
                                    <p:set>
                                      <p:cBhvr>
                                        <p:cTn id="25" dur="1" fill="hold">
                                          <p:stCondLst>
                                            <p:cond delay="0"/>
                                          </p:stCondLst>
                                        </p:cTn>
                                        <p:tgtEl>
                                          <p:spTgt spid="114">
                                            <p:txEl>
                                              <p:pRg st="4" end="4"/>
                                            </p:txEl>
                                          </p:spTgt>
                                        </p:tgtEl>
                                        <p:attrNameLst>
                                          <p:attrName>style.visibility</p:attrName>
                                        </p:attrNameLst>
                                      </p:cBhvr>
                                      <p:to>
                                        <p:strVal val="visible"/>
                                      </p:to>
                                    </p:set>
                                    <p:anim calcmode="lin" valueType="num">
                                      <p:cBhvr additive="base">
                                        <p:cTn id="26" dur="500" fill="hold"/>
                                        <p:tgtEl>
                                          <p:spTgt spid="114">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14">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500"/>
                                  </p:stCondLst>
                                  <p:childTnLst>
                                    <p:set>
                                      <p:cBhvr>
                                        <p:cTn id="29" dur="1" fill="hold">
                                          <p:stCondLst>
                                            <p:cond delay="0"/>
                                          </p:stCondLst>
                                        </p:cTn>
                                        <p:tgtEl>
                                          <p:spTgt spid="114">
                                            <p:txEl>
                                              <p:pRg st="5" end="5"/>
                                            </p:txEl>
                                          </p:spTgt>
                                        </p:tgtEl>
                                        <p:attrNameLst>
                                          <p:attrName>style.visibility</p:attrName>
                                        </p:attrNameLst>
                                      </p:cBhvr>
                                      <p:to>
                                        <p:strVal val="visible"/>
                                      </p:to>
                                    </p:set>
                                    <p:anim calcmode="lin" valueType="num">
                                      <p:cBhvr additive="base">
                                        <p:cTn id="30" dur="500" fill="hold"/>
                                        <p:tgtEl>
                                          <p:spTgt spid="11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4">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600"/>
                                  </p:stCondLst>
                                  <p:childTnLst>
                                    <p:set>
                                      <p:cBhvr>
                                        <p:cTn id="33" dur="1" fill="hold">
                                          <p:stCondLst>
                                            <p:cond delay="0"/>
                                          </p:stCondLst>
                                        </p:cTn>
                                        <p:tgtEl>
                                          <p:spTgt spid="114">
                                            <p:txEl>
                                              <p:pRg st="6" end="6"/>
                                            </p:txEl>
                                          </p:spTgt>
                                        </p:tgtEl>
                                        <p:attrNameLst>
                                          <p:attrName>style.visibility</p:attrName>
                                        </p:attrNameLst>
                                      </p:cBhvr>
                                      <p:to>
                                        <p:strVal val="visible"/>
                                      </p:to>
                                    </p:set>
                                    <p:anim calcmode="lin" valueType="num">
                                      <p:cBhvr additive="base">
                                        <p:cTn id="34" dur="500" fill="hold"/>
                                        <p:tgtEl>
                                          <p:spTgt spid="114">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4">
                                            <p:txEl>
                                              <p:pRg st="6" end="6"/>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119">
                                            <p:txEl>
                                              <p:pRg st="0" end="0"/>
                                            </p:txEl>
                                          </p:spTgt>
                                        </p:tgtEl>
                                        <p:attrNameLst>
                                          <p:attrName>style.visibility</p:attrName>
                                        </p:attrNameLst>
                                      </p:cBhvr>
                                      <p:to>
                                        <p:strVal val="visible"/>
                                      </p:to>
                                    </p:set>
                                    <p:anim calcmode="lin" valueType="num">
                                      <p:cBhvr additive="base">
                                        <p:cTn id="38" dur="500" fill="hold"/>
                                        <p:tgtEl>
                                          <p:spTgt spid="11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19">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100"/>
                                  </p:stCondLst>
                                  <p:childTnLst>
                                    <p:set>
                                      <p:cBhvr>
                                        <p:cTn id="41" dur="1" fill="hold">
                                          <p:stCondLst>
                                            <p:cond delay="0"/>
                                          </p:stCondLst>
                                        </p:cTn>
                                        <p:tgtEl>
                                          <p:spTgt spid="119">
                                            <p:txEl>
                                              <p:pRg st="1" end="1"/>
                                            </p:txEl>
                                          </p:spTgt>
                                        </p:tgtEl>
                                        <p:attrNameLst>
                                          <p:attrName>style.visibility</p:attrName>
                                        </p:attrNameLst>
                                      </p:cBhvr>
                                      <p:to>
                                        <p:strVal val="visible"/>
                                      </p:to>
                                    </p:set>
                                    <p:anim calcmode="lin" valueType="num">
                                      <p:cBhvr additive="base">
                                        <p:cTn id="42" dur="500" fill="hold"/>
                                        <p:tgtEl>
                                          <p:spTgt spid="119">
                                            <p:txEl>
                                              <p:pRg st="1" end="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19">
                                            <p:txEl>
                                              <p:pRg st="1" end="1"/>
                                            </p:txEl>
                                          </p:spTgt>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200"/>
                                  </p:stCondLst>
                                  <p:childTnLst>
                                    <p:set>
                                      <p:cBhvr>
                                        <p:cTn id="45" dur="1" fill="hold">
                                          <p:stCondLst>
                                            <p:cond delay="0"/>
                                          </p:stCondLst>
                                        </p:cTn>
                                        <p:tgtEl>
                                          <p:spTgt spid="119">
                                            <p:txEl>
                                              <p:pRg st="2" end="2"/>
                                            </p:txEl>
                                          </p:spTgt>
                                        </p:tgtEl>
                                        <p:attrNameLst>
                                          <p:attrName>style.visibility</p:attrName>
                                        </p:attrNameLst>
                                      </p:cBhvr>
                                      <p:to>
                                        <p:strVal val="visible"/>
                                      </p:to>
                                    </p:set>
                                    <p:anim calcmode="lin" valueType="num">
                                      <p:cBhvr additive="base">
                                        <p:cTn id="46" dur="500" fill="hold"/>
                                        <p:tgtEl>
                                          <p:spTgt spid="119">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19">
                                            <p:txEl>
                                              <p:pRg st="2" end="2"/>
                                            </p:txEl>
                                          </p:spTgt>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118">
                                            <p:txEl>
                                              <p:pRg st="0" end="0"/>
                                            </p:txEl>
                                          </p:spTgt>
                                        </p:tgtEl>
                                        <p:attrNameLst>
                                          <p:attrName>style.visibility</p:attrName>
                                        </p:attrNameLst>
                                      </p:cBhvr>
                                      <p:to>
                                        <p:strVal val="visible"/>
                                      </p:to>
                                    </p:set>
                                    <p:anim calcmode="lin" valueType="num">
                                      <p:cBhvr additive="base">
                                        <p:cTn id="50" dur="500" fill="hold"/>
                                        <p:tgtEl>
                                          <p:spTgt spid="118">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18">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100"/>
                                  </p:stCondLst>
                                  <p:childTnLst>
                                    <p:set>
                                      <p:cBhvr>
                                        <p:cTn id="53" dur="1" fill="hold">
                                          <p:stCondLst>
                                            <p:cond delay="0"/>
                                          </p:stCondLst>
                                        </p:cTn>
                                        <p:tgtEl>
                                          <p:spTgt spid="118">
                                            <p:txEl>
                                              <p:pRg st="1" end="1"/>
                                            </p:txEl>
                                          </p:spTgt>
                                        </p:tgtEl>
                                        <p:attrNameLst>
                                          <p:attrName>style.visibility</p:attrName>
                                        </p:attrNameLst>
                                      </p:cBhvr>
                                      <p:to>
                                        <p:strVal val="visible"/>
                                      </p:to>
                                    </p:set>
                                    <p:anim calcmode="lin" valueType="num">
                                      <p:cBhvr additive="base">
                                        <p:cTn id="54" dur="500" fill="hold"/>
                                        <p:tgtEl>
                                          <p:spTgt spid="118">
                                            <p:txEl>
                                              <p:pRg st="1" end="1"/>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18">
                                            <p:txEl>
                                              <p:pRg st="1" end="1"/>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200"/>
                                  </p:stCondLst>
                                  <p:childTnLst>
                                    <p:set>
                                      <p:cBhvr>
                                        <p:cTn id="57" dur="1" fill="hold">
                                          <p:stCondLst>
                                            <p:cond delay="0"/>
                                          </p:stCondLst>
                                        </p:cTn>
                                        <p:tgtEl>
                                          <p:spTgt spid="118">
                                            <p:txEl>
                                              <p:pRg st="2" end="2"/>
                                            </p:txEl>
                                          </p:spTgt>
                                        </p:tgtEl>
                                        <p:attrNameLst>
                                          <p:attrName>style.visibility</p:attrName>
                                        </p:attrNameLst>
                                      </p:cBhvr>
                                      <p:to>
                                        <p:strVal val="visible"/>
                                      </p:to>
                                    </p:set>
                                    <p:anim calcmode="lin" valueType="num">
                                      <p:cBhvr additive="base">
                                        <p:cTn id="58" dur="500" fill="hold"/>
                                        <p:tgtEl>
                                          <p:spTgt spid="118">
                                            <p:txEl>
                                              <p:pRg st="2" end="2"/>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18">
                                            <p:txEl>
                                              <p:pRg st="2" end="2"/>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300"/>
                                  </p:stCondLst>
                                  <p:childTnLst>
                                    <p:set>
                                      <p:cBhvr>
                                        <p:cTn id="61" dur="1" fill="hold">
                                          <p:stCondLst>
                                            <p:cond delay="0"/>
                                          </p:stCondLst>
                                        </p:cTn>
                                        <p:tgtEl>
                                          <p:spTgt spid="118">
                                            <p:txEl>
                                              <p:pRg st="3" end="3"/>
                                            </p:txEl>
                                          </p:spTgt>
                                        </p:tgtEl>
                                        <p:attrNameLst>
                                          <p:attrName>style.visibility</p:attrName>
                                        </p:attrNameLst>
                                      </p:cBhvr>
                                      <p:to>
                                        <p:strVal val="visible"/>
                                      </p:to>
                                    </p:set>
                                    <p:anim calcmode="lin" valueType="num">
                                      <p:cBhvr additive="base">
                                        <p:cTn id="62" dur="500" fill="hold"/>
                                        <p:tgtEl>
                                          <p:spTgt spid="118">
                                            <p:txEl>
                                              <p:pRg st="3" end="3"/>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18">
                                            <p:txEl>
                                              <p:pRg st="3" end="3"/>
                                            </p:txEl>
                                          </p:spTgt>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400"/>
                                  </p:stCondLst>
                                  <p:childTnLst>
                                    <p:set>
                                      <p:cBhvr>
                                        <p:cTn id="65" dur="1" fill="hold">
                                          <p:stCondLst>
                                            <p:cond delay="0"/>
                                          </p:stCondLst>
                                        </p:cTn>
                                        <p:tgtEl>
                                          <p:spTgt spid="118">
                                            <p:txEl>
                                              <p:pRg st="4" end="4"/>
                                            </p:txEl>
                                          </p:spTgt>
                                        </p:tgtEl>
                                        <p:attrNameLst>
                                          <p:attrName>style.visibility</p:attrName>
                                        </p:attrNameLst>
                                      </p:cBhvr>
                                      <p:to>
                                        <p:strVal val="visible"/>
                                      </p:to>
                                    </p:set>
                                    <p:anim calcmode="lin" valueType="num">
                                      <p:cBhvr additive="base">
                                        <p:cTn id="66" dur="500" fill="hold"/>
                                        <p:tgtEl>
                                          <p:spTgt spid="118">
                                            <p:txEl>
                                              <p:pRg st="4" end="4"/>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118">
                                            <p:txEl>
                                              <p:pRg st="4" end="4"/>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118">
                                            <p:txEl>
                                              <p:pRg st="5" end="5"/>
                                            </p:txEl>
                                          </p:spTgt>
                                        </p:tgtEl>
                                        <p:attrNameLst>
                                          <p:attrName>style.visibility</p:attrName>
                                        </p:attrNameLst>
                                      </p:cBhvr>
                                      <p:to>
                                        <p:strVal val="visible"/>
                                      </p:to>
                                    </p:set>
                                    <p:anim calcmode="lin" valueType="num">
                                      <p:cBhvr additive="base">
                                        <p:cTn id="70" dur="500" fill="hold"/>
                                        <p:tgtEl>
                                          <p:spTgt spid="118">
                                            <p:txEl>
                                              <p:pRg st="5" end="5"/>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18">
                                            <p:txEl>
                                              <p:pRg st="5" end="5"/>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117">
                                            <p:txEl>
                                              <p:pRg st="0" end="0"/>
                                            </p:txEl>
                                          </p:spTgt>
                                        </p:tgtEl>
                                        <p:attrNameLst>
                                          <p:attrName>style.visibility</p:attrName>
                                        </p:attrNameLst>
                                      </p:cBhvr>
                                      <p:to>
                                        <p:strVal val="visible"/>
                                      </p:to>
                                    </p:set>
                                    <p:anim calcmode="lin" valueType="num">
                                      <p:cBhvr additive="base">
                                        <p:cTn id="74" dur="500" fill="hold"/>
                                        <p:tgtEl>
                                          <p:spTgt spid="11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1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100"/>
                                  </p:stCondLst>
                                  <p:childTnLst>
                                    <p:set>
                                      <p:cBhvr>
                                        <p:cTn id="77" dur="1" fill="hold">
                                          <p:stCondLst>
                                            <p:cond delay="0"/>
                                          </p:stCondLst>
                                        </p:cTn>
                                        <p:tgtEl>
                                          <p:spTgt spid="117">
                                            <p:txEl>
                                              <p:pRg st="1" end="1"/>
                                            </p:txEl>
                                          </p:spTgt>
                                        </p:tgtEl>
                                        <p:attrNameLst>
                                          <p:attrName>style.visibility</p:attrName>
                                        </p:attrNameLst>
                                      </p:cBhvr>
                                      <p:to>
                                        <p:strVal val="visible"/>
                                      </p:to>
                                    </p:set>
                                    <p:anim calcmode="lin" valueType="num">
                                      <p:cBhvr additive="base">
                                        <p:cTn id="78" dur="500" fill="hold"/>
                                        <p:tgtEl>
                                          <p:spTgt spid="117">
                                            <p:txEl>
                                              <p:pRg st="1" end="1"/>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117">
                                            <p:txEl>
                                              <p:pRg st="1" end="1"/>
                                            </p:txEl>
                                          </p:spTgt>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200"/>
                                  </p:stCondLst>
                                  <p:childTnLst>
                                    <p:set>
                                      <p:cBhvr>
                                        <p:cTn id="81" dur="1" fill="hold">
                                          <p:stCondLst>
                                            <p:cond delay="0"/>
                                          </p:stCondLst>
                                        </p:cTn>
                                        <p:tgtEl>
                                          <p:spTgt spid="117">
                                            <p:txEl>
                                              <p:pRg st="2" end="2"/>
                                            </p:txEl>
                                          </p:spTgt>
                                        </p:tgtEl>
                                        <p:attrNameLst>
                                          <p:attrName>style.visibility</p:attrName>
                                        </p:attrNameLst>
                                      </p:cBhvr>
                                      <p:to>
                                        <p:strVal val="visible"/>
                                      </p:to>
                                    </p:set>
                                    <p:anim calcmode="lin" valueType="num">
                                      <p:cBhvr additive="base">
                                        <p:cTn id="82" dur="500" fill="hold"/>
                                        <p:tgtEl>
                                          <p:spTgt spid="117">
                                            <p:txEl>
                                              <p:pRg st="2" end="2"/>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117">
                                            <p:txEl>
                                              <p:pRg st="2" end="2"/>
                                            </p:txEl>
                                          </p:spTgt>
                                        </p:tgtEl>
                                        <p:attrNameLst>
                                          <p:attrName>ppt_y</p:attrName>
                                        </p:attrNameLst>
                                      </p:cBhvr>
                                      <p:tavLst>
                                        <p:tav tm="0">
                                          <p:val>
                                            <p:strVal val="1+#ppt_h/2"/>
                                          </p:val>
                                        </p:tav>
                                        <p:tav tm="100000">
                                          <p:val>
                                            <p:strVal val="#ppt_y"/>
                                          </p:val>
                                        </p:tav>
                                      </p:tavLst>
                                    </p:anim>
                                  </p:childTnLst>
                                </p:cTn>
                              </p:par>
                              <p:par>
                                <p:cTn id="84" presetID="2" presetClass="entr" presetSubtype="4" decel="100000" fill="hold" grpId="0" nodeType="withEffect">
                                  <p:stCondLst>
                                    <p:cond delay="300"/>
                                  </p:stCondLst>
                                  <p:childTnLst>
                                    <p:set>
                                      <p:cBhvr>
                                        <p:cTn id="85" dur="1" fill="hold">
                                          <p:stCondLst>
                                            <p:cond delay="0"/>
                                          </p:stCondLst>
                                        </p:cTn>
                                        <p:tgtEl>
                                          <p:spTgt spid="117">
                                            <p:txEl>
                                              <p:pRg st="3" end="3"/>
                                            </p:txEl>
                                          </p:spTgt>
                                        </p:tgtEl>
                                        <p:attrNameLst>
                                          <p:attrName>style.visibility</p:attrName>
                                        </p:attrNameLst>
                                      </p:cBhvr>
                                      <p:to>
                                        <p:strVal val="visible"/>
                                      </p:to>
                                    </p:set>
                                    <p:anim calcmode="lin" valueType="num">
                                      <p:cBhvr additive="base">
                                        <p:cTn id="86" dur="500" fill="hold"/>
                                        <p:tgtEl>
                                          <p:spTgt spid="117">
                                            <p:txEl>
                                              <p:pRg st="3" end="3"/>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117">
                                            <p:txEl>
                                              <p:pRg st="3" end="3"/>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400"/>
                                  </p:stCondLst>
                                  <p:childTnLst>
                                    <p:set>
                                      <p:cBhvr>
                                        <p:cTn id="89" dur="1" fill="hold">
                                          <p:stCondLst>
                                            <p:cond delay="0"/>
                                          </p:stCondLst>
                                        </p:cTn>
                                        <p:tgtEl>
                                          <p:spTgt spid="117">
                                            <p:txEl>
                                              <p:pRg st="4" end="4"/>
                                            </p:txEl>
                                          </p:spTgt>
                                        </p:tgtEl>
                                        <p:attrNameLst>
                                          <p:attrName>style.visibility</p:attrName>
                                        </p:attrNameLst>
                                      </p:cBhvr>
                                      <p:to>
                                        <p:strVal val="visible"/>
                                      </p:to>
                                    </p:set>
                                    <p:anim calcmode="lin" valueType="num">
                                      <p:cBhvr additive="base">
                                        <p:cTn id="90" dur="500" fill="hold"/>
                                        <p:tgtEl>
                                          <p:spTgt spid="117">
                                            <p:txEl>
                                              <p:pRg st="4" end="4"/>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117">
                                            <p:txEl>
                                              <p:pRg st="4" end="4"/>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500"/>
                                  </p:stCondLst>
                                  <p:childTnLst>
                                    <p:set>
                                      <p:cBhvr>
                                        <p:cTn id="93" dur="1" fill="hold">
                                          <p:stCondLst>
                                            <p:cond delay="0"/>
                                          </p:stCondLst>
                                        </p:cTn>
                                        <p:tgtEl>
                                          <p:spTgt spid="117">
                                            <p:txEl>
                                              <p:pRg st="5" end="5"/>
                                            </p:txEl>
                                          </p:spTgt>
                                        </p:tgtEl>
                                        <p:attrNameLst>
                                          <p:attrName>style.visibility</p:attrName>
                                        </p:attrNameLst>
                                      </p:cBhvr>
                                      <p:to>
                                        <p:strVal val="visible"/>
                                      </p:to>
                                    </p:set>
                                    <p:anim calcmode="lin" valueType="num">
                                      <p:cBhvr additive="base">
                                        <p:cTn id="94" dur="500" fill="hold"/>
                                        <p:tgtEl>
                                          <p:spTgt spid="117">
                                            <p:txEl>
                                              <p:pRg st="5" end="5"/>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117">
                                            <p:txEl>
                                              <p:pRg st="5" end="5"/>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116">
                                            <p:txEl>
                                              <p:pRg st="0" end="0"/>
                                            </p:txEl>
                                          </p:spTgt>
                                        </p:tgtEl>
                                        <p:attrNameLst>
                                          <p:attrName>style.visibility</p:attrName>
                                        </p:attrNameLst>
                                      </p:cBhvr>
                                      <p:to>
                                        <p:strVal val="visible"/>
                                      </p:to>
                                    </p:set>
                                    <p:anim calcmode="lin" valueType="num">
                                      <p:cBhvr additive="base">
                                        <p:cTn id="98" dur="500" fill="hold"/>
                                        <p:tgtEl>
                                          <p:spTgt spid="116">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116">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100"/>
                                  </p:stCondLst>
                                  <p:childTnLst>
                                    <p:set>
                                      <p:cBhvr>
                                        <p:cTn id="101" dur="1" fill="hold">
                                          <p:stCondLst>
                                            <p:cond delay="0"/>
                                          </p:stCondLst>
                                        </p:cTn>
                                        <p:tgtEl>
                                          <p:spTgt spid="116">
                                            <p:txEl>
                                              <p:pRg st="1" end="1"/>
                                            </p:txEl>
                                          </p:spTgt>
                                        </p:tgtEl>
                                        <p:attrNameLst>
                                          <p:attrName>style.visibility</p:attrName>
                                        </p:attrNameLst>
                                      </p:cBhvr>
                                      <p:to>
                                        <p:strVal val="visible"/>
                                      </p:to>
                                    </p:set>
                                    <p:anim calcmode="lin" valueType="num">
                                      <p:cBhvr additive="base">
                                        <p:cTn id="102" dur="500" fill="hold"/>
                                        <p:tgtEl>
                                          <p:spTgt spid="116">
                                            <p:txEl>
                                              <p:pRg st="1" end="1"/>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116">
                                            <p:txEl>
                                              <p:pRg st="1" end="1"/>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200"/>
                                  </p:stCondLst>
                                  <p:childTnLst>
                                    <p:set>
                                      <p:cBhvr>
                                        <p:cTn id="105" dur="1" fill="hold">
                                          <p:stCondLst>
                                            <p:cond delay="0"/>
                                          </p:stCondLst>
                                        </p:cTn>
                                        <p:tgtEl>
                                          <p:spTgt spid="116">
                                            <p:txEl>
                                              <p:pRg st="2" end="2"/>
                                            </p:txEl>
                                          </p:spTgt>
                                        </p:tgtEl>
                                        <p:attrNameLst>
                                          <p:attrName>style.visibility</p:attrName>
                                        </p:attrNameLst>
                                      </p:cBhvr>
                                      <p:to>
                                        <p:strVal val="visible"/>
                                      </p:to>
                                    </p:set>
                                    <p:anim calcmode="lin" valueType="num">
                                      <p:cBhvr additive="base">
                                        <p:cTn id="106" dur="500" fill="hold"/>
                                        <p:tgtEl>
                                          <p:spTgt spid="116">
                                            <p:txEl>
                                              <p:pRg st="2" end="2"/>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116">
                                            <p:txEl>
                                              <p:pRg st="2" end="2"/>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300"/>
                                  </p:stCondLst>
                                  <p:childTnLst>
                                    <p:set>
                                      <p:cBhvr>
                                        <p:cTn id="109" dur="1" fill="hold">
                                          <p:stCondLst>
                                            <p:cond delay="0"/>
                                          </p:stCondLst>
                                        </p:cTn>
                                        <p:tgtEl>
                                          <p:spTgt spid="116">
                                            <p:txEl>
                                              <p:pRg st="3" end="3"/>
                                            </p:txEl>
                                          </p:spTgt>
                                        </p:tgtEl>
                                        <p:attrNameLst>
                                          <p:attrName>style.visibility</p:attrName>
                                        </p:attrNameLst>
                                      </p:cBhvr>
                                      <p:to>
                                        <p:strVal val="visible"/>
                                      </p:to>
                                    </p:set>
                                    <p:anim calcmode="lin" valueType="num">
                                      <p:cBhvr additive="base">
                                        <p:cTn id="110" dur="500" fill="hold"/>
                                        <p:tgtEl>
                                          <p:spTgt spid="116">
                                            <p:txEl>
                                              <p:pRg st="3" end="3"/>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116">
                                            <p:txEl>
                                              <p:pRg st="3" end="3"/>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400"/>
                                  </p:stCondLst>
                                  <p:childTnLst>
                                    <p:set>
                                      <p:cBhvr>
                                        <p:cTn id="113" dur="1" fill="hold">
                                          <p:stCondLst>
                                            <p:cond delay="0"/>
                                          </p:stCondLst>
                                        </p:cTn>
                                        <p:tgtEl>
                                          <p:spTgt spid="116">
                                            <p:txEl>
                                              <p:pRg st="4" end="4"/>
                                            </p:txEl>
                                          </p:spTgt>
                                        </p:tgtEl>
                                        <p:attrNameLst>
                                          <p:attrName>style.visibility</p:attrName>
                                        </p:attrNameLst>
                                      </p:cBhvr>
                                      <p:to>
                                        <p:strVal val="visible"/>
                                      </p:to>
                                    </p:set>
                                    <p:anim calcmode="lin" valueType="num">
                                      <p:cBhvr additive="base">
                                        <p:cTn id="114" dur="500" fill="hold"/>
                                        <p:tgtEl>
                                          <p:spTgt spid="116">
                                            <p:txEl>
                                              <p:pRg st="4" end="4"/>
                                            </p:txEl>
                                          </p:spTgt>
                                        </p:tgtEl>
                                        <p:attrNameLst>
                                          <p:attrName>ppt_x</p:attrName>
                                        </p:attrNameLst>
                                      </p:cBhvr>
                                      <p:tavLst>
                                        <p:tav tm="0">
                                          <p:val>
                                            <p:strVal val="#ppt_x"/>
                                          </p:val>
                                        </p:tav>
                                        <p:tav tm="100000">
                                          <p:val>
                                            <p:strVal val="#ppt_x"/>
                                          </p:val>
                                        </p:tav>
                                      </p:tavLst>
                                    </p:anim>
                                    <p:anim calcmode="lin" valueType="num">
                                      <p:cBhvr additive="base">
                                        <p:cTn id="115" dur="500" fill="hold"/>
                                        <p:tgtEl>
                                          <p:spTgt spid="116">
                                            <p:txEl>
                                              <p:pRg st="4" end="4"/>
                                            </p:txEl>
                                          </p:spTgt>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500"/>
                                  </p:stCondLst>
                                  <p:childTnLst>
                                    <p:set>
                                      <p:cBhvr>
                                        <p:cTn id="117" dur="1" fill="hold">
                                          <p:stCondLst>
                                            <p:cond delay="0"/>
                                          </p:stCondLst>
                                        </p:cTn>
                                        <p:tgtEl>
                                          <p:spTgt spid="116">
                                            <p:txEl>
                                              <p:pRg st="5" end="5"/>
                                            </p:txEl>
                                          </p:spTgt>
                                        </p:tgtEl>
                                        <p:attrNameLst>
                                          <p:attrName>style.visibility</p:attrName>
                                        </p:attrNameLst>
                                      </p:cBhvr>
                                      <p:to>
                                        <p:strVal val="visible"/>
                                      </p:to>
                                    </p:set>
                                    <p:anim calcmode="lin" valueType="num">
                                      <p:cBhvr additive="base">
                                        <p:cTn id="118" dur="500" fill="hold"/>
                                        <p:tgtEl>
                                          <p:spTgt spid="116">
                                            <p:txEl>
                                              <p:pRg st="5" end="5"/>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116">
                                            <p:txEl>
                                              <p:pRg st="5" end="5"/>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600"/>
                                  </p:stCondLst>
                                  <p:childTnLst>
                                    <p:set>
                                      <p:cBhvr>
                                        <p:cTn id="121" dur="1" fill="hold">
                                          <p:stCondLst>
                                            <p:cond delay="0"/>
                                          </p:stCondLst>
                                        </p:cTn>
                                        <p:tgtEl>
                                          <p:spTgt spid="116">
                                            <p:txEl>
                                              <p:pRg st="6" end="6"/>
                                            </p:txEl>
                                          </p:spTgt>
                                        </p:tgtEl>
                                        <p:attrNameLst>
                                          <p:attrName>style.visibility</p:attrName>
                                        </p:attrNameLst>
                                      </p:cBhvr>
                                      <p:to>
                                        <p:strVal val="visible"/>
                                      </p:to>
                                    </p:set>
                                    <p:anim calcmode="lin" valueType="num">
                                      <p:cBhvr additive="base">
                                        <p:cTn id="122" dur="500" fill="hold"/>
                                        <p:tgtEl>
                                          <p:spTgt spid="116">
                                            <p:txEl>
                                              <p:pRg st="6" end="6"/>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116">
                                            <p:txEl>
                                              <p:pRg st="6" end="6"/>
                                            </p:txEl>
                                          </p:spTgt>
                                        </p:tgtEl>
                                        <p:attrNameLst>
                                          <p:attrName>ppt_y</p:attrName>
                                        </p:attrNameLst>
                                      </p:cBhvr>
                                      <p:tavLst>
                                        <p:tav tm="0">
                                          <p:val>
                                            <p:strVal val="1+#ppt_h/2"/>
                                          </p:val>
                                        </p:tav>
                                        <p:tav tm="100000">
                                          <p:val>
                                            <p:strVal val="#ppt_y"/>
                                          </p:val>
                                        </p:tav>
                                      </p:tavLst>
                                    </p:anim>
                                  </p:childTnLst>
                                </p:cTn>
                              </p:par>
                              <p:par>
                                <p:cTn id="124" presetID="64" presetClass="path" presetSubtype="0" accel="12000" decel="86667" fill="hold" nodeType="withEffect">
                                  <p:stCondLst>
                                    <p:cond delay="0"/>
                                  </p:stCondLst>
                                  <p:childTnLst>
                                    <p:animMotion origin="layout" path="M 4.10774E-6 4.57104E-6 L 4.10774E-6 -0.2079 " pathEditMode="relative" rAng="0" ptsTypes="AA">
                                      <p:cBhvr>
                                        <p:cTn id="125" dur="750" fill="hold"/>
                                        <p:tgtEl>
                                          <p:spTgt spid="6"/>
                                        </p:tgtEl>
                                        <p:attrNameLst>
                                          <p:attrName>ppt_x</p:attrName>
                                          <p:attrName>ppt_y</p:attrName>
                                        </p:attrNameLst>
                                      </p:cBhvr>
                                      <p:rCtr x="0" y="-103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14" grpId="0" uiExpand="1" build="p"/>
      <p:bldP spid="116" grpId="0" uiExpand="1" build="p"/>
      <p:bldP spid="117" grpId="0" uiExpand="1" build="p"/>
      <p:bldP spid="118" grpId="0" uiExpand="1" build="p"/>
      <p:bldP spid="11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7315200" cy="1514261"/>
          </a:xfrm>
        </p:spPr>
        <p:txBody>
          <a:bodyPr/>
          <a:lstStyle/>
          <a:p>
            <a:r>
              <a:rPr lang="en-US" sz="4800" dirty="0"/>
              <a:t>Enriching content through Cognitive Services</a:t>
            </a:r>
          </a:p>
        </p:txBody>
      </p:sp>
    </p:spTree>
    <p:extLst>
      <p:ext uri="{BB962C8B-B14F-4D97-AF65-F5344CB8AC3E}">
        <p14:creationId xmlns:p14="http://schemas.microsoft.com/office/powerpoint/2010/main" val="426453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it</a:t>
            </a:r>
          </a:p>
        </p:txBody>
      </p:sp>
      <p:sp>
        <p:nvSpPr>
          <p:cNvPr id="3" name="Slide Number Placeholder 2"/>
          <p:cNvSpPr>
            <a:spLocks noGrp="1"/>
          </p:cNvSpPr>
          <p:nvPr>
            <p:ph type="sldNum" sz="quarter" idx="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0E05EA2D-13DB-4BA1-9DA1-8ED54A2EECC2}" type="slidenum">
              <a:rPr kumimoji="0" lang="en-US" sz="1199" b="0" i="0" u="none" strike="noStrike" kern="1200" cap="none" spc="0" normalizeH="0" baseline="0" noProof="0" smtClean="0">
                <a:ln>
                  <a:noFill/>
                </a:ln>
                <a:solidFill>
                  <a:srgbClr val="434343">
                    <a:tint val="75000"/>
                  </a:srgbClr>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a:t>
            </a:fld>
            <a:endParaRPr kumimoji="0" lang="en-US" sz="1199" b="0" i="0" u="none" strike="noStrike" kern="1200" cap="none" spc="0" normalizeH="0" baseline="0" noProof="0">
              <a:ln>
                <a:noFill/>
              </a:ln>
              <a:solidFill>
                <a:srgbClr val="434343">
                  <a:tint val="75000"/>
                </a:srgbClr>
              </a:solidFill>
              <a:effectLst/>
              <a:uLnTx/>
              <a:uFillTx/>
              <a:latin typeface="Segoe UI"/>
              <a:ea typeface="+mn-ea"/>
              <a:cs typeface="+mn-cs"/>
            </a:endParaRP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6050887"/>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identify Cognitive Search Opportunities</a:t>
            </a:r>
          </a:p>
          <a:p>
            <a:pPr lvl="0" defTabSz="932563">
              <a:spcAft>
                <a:spcPts val="1199"/>
              </a:spcAft>
              <a:buSzPct val="90000"/>
            </a:pPr>
            <a:endParaRPr lang="en-US" sz="28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ppts, pdfs, docx, html, images…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contracts, forms, plans, memos, emails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p>
          <a:p>
            <a:pPr marL="457200" lvl="0" indent="-457200" defTabSz="932563">
              <a:spcAft>
                <a:spcPts val="1199"/>
              </a:spcAft>
              <a:buSzPct val="90000"/>
              <a:buFont typeface="Arial" panose="020B0604020202020204" pitchFamily="34" charset="0"/>
              <a:buChar char="•"/>
            </a:pPr>
            <a:endParaRPr lang="en-US" sz="20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endParaRPr lang="en-US" sz="20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endParaRPr lang="en-US" sz="2800" dirty="0">
              <a:solidFill>
                <a:srgbClr val="434343"/>
              </a:solidFill>
              <a:latin typeface="Segoe UI Light"/>
            </a:endParaRPr>
          </a:p>
        </p:txBody>
      </p:sp>
    </p:spTree>
    <p:extLst>
      <p:ext uri="{BB962C8B-B14F-4D97-AF65-F5344CB8AC3E}">
        <p14:creationId xmlns:p14="http://schemas.microsoft.com/office/powerpoint/2010/main" val="52840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Tree>
    <p:extLst>
      <p:ext uri="{BB962C8B-B14F-4D97-AF65-F5344CB8AC3E}">
        <p14:creationId xmlns:p14="http://schemas.microsoft.com/office/powerpoint/2010/main" val="267259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Slide Number Placeholder 2"/>
          <p:cNvSpPr>
            <a:spLocks noGrp="1"/>
          </p:cNvSpPr>
          <p:nvPr>
            <p:ph type="sldNum" sz="quarter" idx="4"/>
          </p:nvPr>
        </p:nvSpPr>
        <p:spPr/>
        <p:txBody>
          <a:bodyPr/>
          <a:lstStyle/>
          <a:p>
            <a:fld id="{0E05EA2D-13DB-4BA1-9DA1-8ED54A2EECC2}" type="slidenum">
              <a:rPr lang="en-US" smtClean="0"/>
              <a:pPr/>
              <a:t>8</a:t>
            </a:fld>
            <a:endParaRPr lang="en-US"/>
          </a:p>
        </p:txBody>
      </p:sp>
      <p:sp>
        <p:nvSpPr>
          <p:cNvPr id="6" name="Oval 5"/>
          <p:cNvSpPr/>
          <p:nvPr/>
        </p:nvSpPr>
        <p:spPr>
          <a:xfrm>
            <a:off x="8580437" y="2398138"/>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Explore</a:t>
            </a:r>
          </a:p>
          <a:p>
            <a:pPr lvl="0" algn="ctr" defTabSz="914400">
              <a:spcBef>
                <a:spcPts val="600"/>
              </a:spcBef>
              <a:defRPr/>
            </a:pPr>
            <a:r>
              <a:rPr lang="en-US" sz="1600" dirty="0">
                <a:solidFill>
                  <a:schemeClr val="tx1"/>
                </a:solidFill>
              </a:rPr>
              <a:t>Azure Search API</a:t>
            </a:r>
          </a:p>
          <a:p>
            <a:pPr lvl="0" algn="ctr" defTabSz="914400">
              <a:spcBef>
                <a:spcPts val="600"/>
              </a:spcBef>
              <a:defRPr/>
            </a:pPr>
            <a:r>
              <a:rPr lang="en-US" sz="1600" dirty="0">
                <a:solidFill>
                  <a:schemeClr val="tx1"/>
                </a:solidFill>
              </a:rPr>
              <a:t>Portal</a:t>
            </a:r>
          </a:p>
        </p:txBody>
      </p:sp>
      <p:sp>
        <p:nvSpPr>
          <p:cNvPr id="11" name="Oval 10"/>
          <p:cNvSpPr/>
          <p:nvPr/>
        </p:nvSpPr>
        <p:spPr>
          <a:xfrm>
            <a:off x="4681407" y="2398138"/>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Enrich</a:t>
            </a:r>
          </a:p>
          <a:p>
            <a:pPr lvl="0" algn="ctr" defTabSz="914400">
              <a:spcBef>
                <a:spcPts val="600"/>
              </a:spcBef>
              <a:defRPr/>
            </a:pPr>
            <a:r>
              <a:rPr lang="en-US" sz="1600" dirty="0">
                <a:solidFill>
                  <a:schemeClr val="tx1"/>
                </a:solidFill>
              </a:rPr>
              <a:t>Cognitive Skills</a:t>
            </a:r>
          </a:p>
        </p:txBody>
      </p:sp>
      <p:sp>
        <p:nvSpPr>
          <p:cNvPr id="25" name="Oval 24"/>
          <p:cNvSpPr/>
          <p:nvPr/>
        </p:nvSpPr>
        <p:spPr>
          <a:xfrm>
            <a:off x="805875" y="2398138"/>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Ingest</a:t>
            </a:r>
          </a:p>
          <a:p>
            <a:pPr algn="ctr" defTabSz="914400">
              <a:spcBef>
                <a:spcPts val="600"/>
              </a:spcBef>
              <a:defRPr/>
            </a:pPr>
            <a:r>
              <a:rPr lang="en-US" sz="1600" dirty="0">
                <a:solidFill>
                  <a:schemeClr val="tx1"/>
                </a:solidFill>
              </a:rPr>
              <a:t>Any Data format</a:t>
            </a:r>
          </a:p>
          <a:p>
            <a:pPr algn="ctr" defTabSz="914400">
              <a:spcBef>
                <a:spcPts val="600"/>
              </a:spcBef>
              <a:defRPr/>
            </a:pPr>
            <a:r>
              <a:rPr lang="en-US" sz="1600" dirty="0">
                <a:solidFill>
                  <a:schemeClr val="tx1"/>
                </a:solidFill>
              </a:rPr>
              <a:t>Any Azure Store</a:t>
            </a:r>
          </a:p>
        </p:txBody>
      </p:sp>
      <p:sp>
        <p:nvSpPr>
          <p:cNvPr id="19" name="clock_2" title="Icon of a clock with an arrow pointing counterclockwise">
            <a:extLst>
              <a:ext uri="{FF2B5EF4-FFF2-40B4-BE49-F238E27FC236}">
                <a16:creationId xmlns:a16="http://schemas.microsoft.com/office/drawing/2014/main" id="{8D3FD347-3B9D-42D3-9B4B-338196FDDDA8}"/>
              </a:ext>
            </a:extLst>
          </p:cNvPr>
          <p:cNvSpPr>
            <a:spLocks noChangeAspect="1" noEditPoints="1"/>
          </p:cNvSpPr>
          <p:nvPr/>
        </p:nvSpPr>
        <p:spPr bwMode="auto">
          <a:xfrm>
            <a:off x="2038220" y="2856775"/>
            <a:ext cx="626906" cy="587724"/>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cloud_2" title="Icon of a cloud made of two arrows pointing towards eachother">
            <a:extLst>
              <a:ext uri="{FF2B5EF4-FFF2-40B4-BE49-F238E27FC236}">
                <a16:creationId xmlns:a16="http://schemas.microsoft.com/office/drawing/2014/main" id="{EDE7C453-B431-422A-9828-124FA7B291EF}"/>
              </a:ext>
            </a:extLst>
          </p:cNvPr>
          <p:cNvSpPr>
            <a:spLocks noChangeAspect="1" noEditPoints="1"/>
          </p:cNvSpPr>
          <p:nvPr/>
        </p:nvSpPr>
        <p:spPr bwMode="auto">
          <a:xfrm>
            <a:off x="5777864" y="2868254"/>
            <a:ext cx="891145" cy="51425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Chart_E999" title="Icon of a line graph with an arrow at the end pointing up">
            <a:extLst>
              <a:ext uri="{FF2B5EF4-FFF2-40B4-BE49-F238E27FC236}">
                <a16:creationId xmlns:a16="http://schemas.microsoft.com/office/drawing/2014/main" id="{B1B780B5-2518-4AA4-A998-DF251DD35877}"/>
              </a:ext>
            </a:extLst>
          </p:cNvPr>
          <p:cNvSpPr>
            <a:spLocks noChangeAspect="1" noEditPoints="1"/>
          </p:cNvSpPr>
          <p:nvPr/>
        </p:nvSpPr>
        <p:spPr bwMode="auto">
          <a:xfrm>
            <a:off x="9872279" y="2887463"/>
            <a:ext cx="525976" cy="52634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Search Pipeline</a:t>
            </a:r>
          </a:p>
        </p:txBody>
      </p:sp>
    </p:spTree>
    <p:extLst>
      <p:ext uri="{BB962C8B-B14F-4D97-AF65-F5344CB8AC3E}">
        <p14:creationId xmlns:p14="http://schemas.microsoft.com/office/powerpoint/2010/main" val="118291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8CE28-560A-4261-B52E-132637F32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930" y="2860953"/>
            <a:ext cx="2095031" cy="3414900"/>
          </a:xfrm>
          <a:prstGeom prst="rect">
            <a:avLst/>
          </a:prstGeom>
        </p:spPr>
      </p:pic>
      <p:pic>
        <p:nvPicPr>
          <p:cNvPr id="8" name="Picture 7">
            <a:extLst>
              <a:ext uri="{FF2B5EF4-FFF2-40B4-BE49-F238E27FC236}">
                <a16:creationId xmlns:a16="http://schemas.microsoft.com/office/drawing/2014/main" id="{BF0F422E-452C-43DD-9E32-EC2589C85F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17" y="3329680"/>
            <a:ext cx="1482492" cy="1936316"/>
          </a:xfrm>
          <a:prstGeom prst="rect">
            <a:avLst/>
          </a:prstGeom>
        </p:spPr>
      </p:pic>
      <p:pic>
        <p:nvPicPr>
          <p:cNvPr id="9" name="Picture 8">
            <a:extLst>
              <a:ext uri="{FF2B5EF4-FFF2-40B4-BE49-F238E27FC236}">
                <a16:creationId xmlns:a16="http://schemas.microsoft.com/office/drawing/2014/main" id="{1F663A06-2CF0-48E1-ACDC-FE15388C8E74}"/>
              </a:ext>
            </a:extLst>
          </p:cNvPr>
          <p:cNvPicPr>
            <a:picLocks noChangeAspect="1"/>
          </p:cNvPicPr>
          <p:nvPr/>
        </p:nvPicPr>
        <p:blipFill>
          <a:blip r:embed="rId6"/>
          <a:stretch>
            <a:fillRect/>
          </a:stretch>
        </p:blipFill>
        <p:spPr>
          <a:xfrm>
            <a:off x="8064769" y="1100786"/>
            <a:ext cx="3060346" cy="1253476"/>
          </a:xfrm>
          <a:prstGeom prst="rect">
            <a:avLst/>
          </a:prstGeom>
        </p:spPr>
      </p:pic>
      <p:pic>
        <p:nvPicPr>
          <p:cNvPr id="11" name="Picture 10">
            <a:extLst>
              <a:ext uri="{FF2B5EF4-FFF2-40B4-BE49-F238E27FC236}">
                <a16:creationId xmlns:a16="http://schemas.microsoft.com/office/drawing/2014/main" id="{2B4D48A5-1DBF-427F-B4A3-2670DB2BEC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V="1">
            <a:off x="2232109" y="4236573"/>
            <a:ext cx="2233108" cy="438351"/>
          </a:xfrm>
          <a:prstGeom prst="rect">
            <a:avLst/>
          </a:prstGeom>
        </p:spPr>
      </p:pic>
      <p:pic>
        <p:nvPicPr>
          <p:cNvPr id="26" name="Picture 25">
            <a:extLst>
              <a:ext uri="{FF2B5EF4-FFF2-40B4-BE49-F238E27FC236}">
                <a16:creationId xmlns:a16="http://schemas.microsoft.com/office/drawing/2014/main" id="{2C266D99-D07D-43B5-B033-A45EE7CD47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8237" y="4384698"/>
            <a:ext cx="1028791" cy="355556"/>
          </a:xfrm>
          <a:prstGeom prst="rect">
            <a:avLst/>
          </a:prstGeom>
        </p:spPr>
      </p:pic>
      <p:pic>
        <p:nvPicPr>
          <p:cNvPr id="27" name="Picture 26">
            <a:extLst>
              <a:ext uri="{FF2B5EF4-FFF2-40B4-BE49-F238E27FC236}">
                <a16:creationId xmlns:a16="http://schemas.microsoft.com/office/drawing/2014/main" id="{CAF612AC-86E7-4529-AE5E-60596CFFAA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8237" y="5691209"/>
            <a:ext cx="1028791" cy="355556"/>
          </a:xfrm>
          <a:prstGeom prst="rect">
            <a:avLst/>
          </a:prstGeom>
        </p:spPr>
      </p:pic>
      <p:pic>
        <p:nvPicPr>
          <p:cNvPr id="28" name="Picture 27">
            <a:extLst>
              <a:ext uri="{FF2B5EF4-FFF2-40B4-BE49-F238E27FC236}">
                <a16:creationId xmlns:a16="http://schemas.microsoft.com/office/drawing/2014/main" id="{CB4EA6D6-75AC-4FC0-BDBF-D35AFCC592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4535" y="3115859"/>
            <a:ext cx="1592492" cy="355556"/>
          </a:xfrm>
          <a:prstGeom prst="rect">
            <a:avLst/>
          </a:prstGeom>
        </p:spPr>
      </p:pic>
      <p:grpSp>
        <p:nvGrpSpPr>
          <p:cNvPr id="34" name="Group 33">
            <a:extLst>
              <a:ext uri="{FF2B5EF4-FFF2-40B4-BE49-F238E27FC236}">
                <a16:creationId xmlns:a16="http://schemas.microsoft.com/office/drawing/2014/main" id="{F1CAB94C-F4AE-4D82-8E00-5261FAF6C379}"/>
              </a:ext>
            </a:extLst>
          </p:cNvPr>
          <p:cNvGrpSpPr/>
          <p:nvPr/>
        </p:nvGrpSpPr>
        <p:grpSpPr>
          <a:xfrm>
            <a:off x="7247030" y="2860953"/>
            <a:ext cx="4695825" cy="895350"/>
            <a:chOff x="7246236" y="2216384"/>
            <a:chExt cx="4695825" cy="895350"/>
          </a:xfrm>
        </p:grpSpPr>
        <p:pic>
          <p:nvPicPr>
            <p:cNvPr id="14" name="Picture 13">
              <a:extLst>
                <a:ext uri="{FF2B5EF4-FFF2-40B4-BE49-F238E27FC236}">
                  <a16:creationId xmlns:a16="http://schemas.microsoft.com/office/drawing/2014/main" id="{148851B4-8D07-4C65-8E17-974BDE5282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36" y="2216384"/>
              <a:ext cx="4695825" cy="895350"/>
            </a:xfrm>
            <a:prstGeom prst="rect">
              <a:avLst/>
            </a:prstGeom>
          </p:spPr>
        </p:pic>
        <p:sp>
          <p:nvSpPr>
            <p:cNvPr id="29" name="Rectangle 28">
              <a:extLst>
                <a:ext uri="{FF2B5EF4-FFF2-40B4-BE49-F238E27FC236}">
                  <a16:creationId xmlns:a16="http://schemas.microsoft.com/office/drawing/2014/main" id="{2D45C172-E519-4C58-BA55-FFD356F57352}"/>
                </a:ext>
              </a:extLst>
            </p:cNvPr>
            <p:cNvSpPr/>
            <p:nvPr/>
          </p:nvSpPr>
          <p:spPr>
            <a:xfrm>
              <a:off x="7982167" y="2472589"/>
              <a:ext cx="2268763" cy="369332"/>
            </a:xfrm>
            <a:prstGeom prst="rect">
              <a:avLst/>
            </a:prstGeom>
          </p:spPr>
          <p:txBody>
            <a:bodyPr wrap="none">
              <a:spAutoFit/>
            </a:bodyPr>
            <a:lstStyle/>
            <a:p>
              <a:r>
                <a:rPr lang="en-GB" dirty="0">
                  <a:solidFill>
                    <a:srgbClr val="D83B01"/>
                  </a:solidFill>
                  <a:latin typeface="Segoe UI Light"/>
                </a:rPr>
                <a:t>Entity recognition skill</a:t>
              </a:r>
            </a:p>
          </p:txBody>
        </p:sp>
      </p:grpSp>
      <p:grpSp>
        <p:nvGrpSpPr>
          <p:cNvPr id="33" name="Group 32">
            <a:extLst>
              <a:ext uri="{FF2B5EF4-FFF2-40B4-BE49-F238E27FC236}">
                <a16:creationId xmlns:a16="http://schemas.microsoft.com/office/drawing/2014/main" id="{148E4D06-F1D9-45B2-B742-FA956329BCC1}"/>
              </a:ext>
            </a:extLst>
          </p:cNvPr>
          <p:cNvGrpSpPr/>
          <p:nvPr/>
        </p:nvGrpSpPr>
        <p:grpSpPr>
          <a:xfrm>
            <a:off x="7247027" y="4114801"/>
            <a:ext cx="4695825" cy="895350"/>
            <a:chOff x="7246233" y="3470232"/>
            <a:chExt cx="4695825" cy="895350"/>
          </a:xfrm>
        </p:grpSpPr>
        <p:pic>
          <p:nvPicPr>
            <p:cNvPr id="24" name="Picture 23">
              <a:extLst>
                <a:ext uri="{FF2B5EF4-FFF2-40B4-BE49-F238E27FC236}">
                  <a16:creationId xmlns:a16="http://schemas.microsoft.com/office/drawing/2014/main" id="{0B6859D0-EE7F-4F8F-8999-BB98679533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33" y="3470232"/>
              <a:ext cx="4695825" cy="895350"/>
            </a:xfrm>
            <a:prstGeom prst="rect">
              <a:avLst/>
            </a:prstGeom>
          </p:spPr>
        </p:pic>
        <p:sp>
          <p:nvSpPr>
            <p:cNvPr id="30" name="Rectangle 29">
              <a:extLst>
                <a:ext uri="{FF2B5EF4-FFF2-40B4-BE49-F238E27FC236}">
                  <a16:creationId xmlns:a16="http://schemas.microsoft.com/office/drawing/2014/main" id="{EE44DF74-7A2B-40FC-A026-EA3BDD328973}"/>
                </a:ext>
              </a:extLst>
            </p:cNvPr>
            <p:cNvSpPr/>
            <p:nvPr/>
          </p:nvSpPr>
          <p:spPr>
            <a:xfrm>
              <a:off x="7989184" y="3726353"/>
              <a:ext cx="2509020" cy="369332"/>
            </a:xfrm>
            <a:prstGeom prst="rect">
              <a:avLst/>
            </a:prstGeom>
          </p:spPr>
          <p:txBody>
            <a:bodyPr wrap="none">
              <a:spAutoFit/>
            </a:bodyPr>
            <a:lstStyle/>
            <a:p>
              <a:r>
                <a:rPr lang="en-GB" dirty="0">
                  <a:solidFill>
                    <a:srgbClr val="D83B01"/>
                  </a:solidFill>
                  <a:latin typeface="Segoe UI Light"/>
                </a:rPr>
                <a:t>Language detection skill</a:t>
              </a:r>
            </a:p>
          </p:txBody>
        </p:sp>
      </p:grpSp>
      <p:grpSp>
        <p:nvGrpSpPr>
          <p:cNvPr id="32" name="Group 31">
            <a:extLst>
              <a:ext uri="{FF2B5EF4-FFF2-40B4-BE49-F238E27FC236}">
                <a16:creationId xmlns:a16="http://schemas.microsoft.com/office/drawing/2014/main" id="{59E50FBC-A4C5-461C-918D-566DD73E58F8}"/>
              </a:ext>
            </a:extLst>
          </p:cNvPr>
          <p:cNvGrpSpPr/>
          <p:nvPr/>
        </p:nvGrpSpPr>
        <p:grpSpPr>
          <a:xfrm>
            <a:off x="7247027" y="5421312"/>
            <a:ext cx="4695825" cy="895350"/>
            <a:chOff x="7246233" y="4776743"/>
            <a:chExt cx="4695825" cy="895350"/>
          </a:xfrm>
        </p:grpSpPr>
        <p:pic>
          <p:nvPicPr>
            <p:cNvPr id="18" name="Picture 17">
              <a:extLst>
                <a:ext uri="{FF2B5EF4-FFF2-40B4-BE49-F238E27FC236}">
                  <a16:creationId xmlns:a16="http://schemas.microsoft.com/office/drawing/2014/main" id="{F8249040-F59B-46F1-977D-FD7DF053EA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46233" y="4776743"/>
              <a:ext cx="4695825" cy="895350"/>
            </a:xfrm>
            <a:prstGeom prst="rect">
              <a:avLst/>
            </a:prstGeom>
          </p:spPr>
        </p:pic>
        <p:sp>
          <p:nvSpPr>
            <p:cNvPr id="31" name="Rectangle 30">
              <a:extLst>
                <a:ext uri="{FF2B5EF4-FFF2-40B4-BE49-F238E27FC236}">
                  <a16:creationId xmlns:a16="http://schemas.microsoft.com/office/drawing/2014/main" id="{2C79A666-90AF-4348-AEDC-F7BDEB867BB1}"/>
                </a:ext>
              </a:extLst>
            </p:cNvPr>
            <p:cNvSpPr/>
            <p:nvPr/>
          </p:nvSpPr>
          <p:spPr>
            <a:xfrm>
              <a:off x="7873417" y="5027573"/>
              <a:ext cx="2645468" cy="369332"/>
            </a:xfrm>
            <a:prstGeom prst="rect">
              <a:avLst/>
            </a:prstGeom>
          </p:spPr>
          <p:txBody>
            <a:bodyPr wrap="none">
              <a:spAutoFit/>
            </a:bodyPr>
            <a:lstStyle/>
            <a:p>
              <a:r>
                <a:rPr lang="en-GB" dirty="0">
                  <a:solidFill>
                    <a:srgbClr val="D83B01"/>
                  </a:solidFill>
                  <a:latin typeface="Segoe UI Light"/>
                </a:rPr>
                <a:t>Key phrase extraction skill</a:t>
              </a:r>
            </a:p>
          </p:txBody>
        </p:sp>
      </p:grpSp>
      <p:sp>
        <p:nvSpPr>
          <p:cNvPr id="37" name="Rectangle 36">
            <a:extLst>
              <a:ext uri="{FF2B5EF4-FFF2-40B4-BE49-F238E27FC236}">
                <a16:creationId xmlns:a16="http://schemas.microsoft.com/office/drawing/2014/main" id="{EDF1EE89-EC5A-4FBA-84D2-3A312B29DECD}"/>
              </a:ext>
            </a:extLst>
          </p:cNvPr>
          <p:cNvSpPr/>
          <p:nvPr/>
        </p:nvSpPr>
        <p:spPr>
          <a:xfrm>
            <a:off x="749617" y="1727524"/>
            <a:ext cx="6216650" cy="707886"/>
          </a:xfrm>
          <a:prstGeom prst="rect">
            <a:avLst/>
          </a:prstGeom>
        </p:spPr>
        <p:txBody>
          <a:bodyPr>
            <a:spAutoFit/>
          </a:bodyPr>
          <a:lstStyle/>
          <a:p>
            <a:r>
              <a:rPr lang="en-US" sz="2000" dirty="0">
                <a:solidFill>
                  <a:srgbClr val="002050"/>
                </a:solidFill>
                <a:latin typeface="Segoe UI Light"/>
              </a:rPr>
              <a:t>Data Enrichment: Atomic cognitive processes applied for each document, creating metadata</a:t>
            </a:r>
          </a:p>
        </p:txBody>
      </p:sp>
      <p:sp>
        <p:nvSpPr>
          <p:cNvPr id="20" name="Title 1">
            <a:extLst>
              <a:ext uri="{FF2B5EF4-FFF2-40B4-BE49-F238E27FC236}">
                <a16:creationId xmlns:a16="http://schemas.microsoft.com/office/drawing/2014/main" id="{FF61AC96-FDFD-4D75-9709-FD65A1DC88D1}"/>
              </a:ext>
            </a:extLst>
          </p:cNvPr>
          <p:cNvSpPr txBox="1">
            <a:spLocks/>
          </p:cNvSpPr>
          <p:nvPr/>
        </p:nvSpPr>
        <p:spPr>
          <a:xfrm>
            <a:off x="274639" y="295275"/>
            <a:ext cx="11889564" cy="917575"/>
          </a:xfrm>
          <a:prstGeom prst="rect">
            <a:avLst/>
          </a:prstGeom>
        </p:spPr>
        <p:txBody>
          <a:bodyPr/>
          <a:lst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200" dirty="0"/>
              <a:t>How it works</a:t>
            </a:r>
          </a:p>
        </p:txBody>
      </p:sp>
    </p:spTree>
    <p:custDataLst>
      <p:tags r:id="rId1"/>
    </p:custDataLst>
    <p:extLst>
      <p:ext uri="{BB962C8B-B14F-4D97-AF65-F5344CB8AC3E}">
        <p14:creationId xmlns:p14="http://schemas.microsoft.com/office/powerpoint/2010/main" val="2149620438"/>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93d524-e403-4d11-9c61-135670b182b9&quot;,&quot;TimeStamp&quot;:&quot;2018-03-05T11:08:33.6262562+00: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be52e7-bdb9-4eff-bedf-2c43c554ab42&quot;,&quot;TimeStamp&quot;:&quot;2017-11-15T15:47:00.8539058-08: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3ed9751-93be-4245-b4f7-cc5753f93c32&quot;,&quot;TimeStamp&quot;:&quot;2017-11-15T15:47:00.8539058-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db785125-7fcf-4a28-b1d9-a445e13b19c4&quot;,&quot;TimeStamp&quot;:&quot;2017-11-15T15:47:00.8549064-08: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0a338cf-e920-4b00-88b7-8cf76cfb3799&quot;,&quot;TimeStamp&quot;:&quot;2017-11-15T15:47:00.8549064-08:00&quot;}"/>
</p:tagLst>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caeb30a9-2c8b-4a3c-a0a0-e0c0af147dd7">luisca@microsoft.com</LastSharedByUser>
    <SharedWithUsers xmlns="caeb30a9-2c8b-4a3c-a0a0-e0c0af147dd7">
      <UserInfo>
        <DisplayName>Giampaolo Battaglia</DisplayName>
        <AccountId>12107</AccountId>
        <AccountType/>
      </UserInfo>
    </SharedWithUsers>
    <LastSharedByTime xmlns="caeb30a9-2c8b-4a3c-a0a0-e0c0af147dd7">2017-12-02T06:14:47+00:00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2F282A732A10A40B5E6861B9720A85B" ma:contentTypeVersion="10" ma:contentTypeDescription="Create a new document." ma:contentTypeScope="" ma:versionID="168c9e103d9d4a9b7bf3c7c880175992">
  <xsd:schema xmlns:xsd="http://www.w3.org/2001/XMLSchema" xmlns:xs="http://www.w3.org/2001/XMLSchema" xmlns:p="http://schemas.microsoft.com/office/2006/metadata/properties" xmlns:ns1="http://schemas.microsoft.com/sharepoint/v3" xmlns:ns2="caeb30a9-2c8b-4a3c-a0a0-e0c0af147dd7" xmlns:ns3="77f81409-d3f9-42c7-88a3-a887086b554f" targetNamespace="http://schemas.microsoft.com/office/2006/metadata/properties" ma:root="true" ma:fieldsID="85abae4f6dc124c12c1b1737887aba42" ns1:_="" ns2:_="" ns3:_="">
    <xsd:import namespace="http://schemas.microsoft.com/sharepoint/v3"/>
    <xsd:import namespace="caeb30a9-2c8b-4a3c-a0a0-e0c0af147dd7"/>
    <xsd:import namespace="77f81409-d3f9-42c7-88a3-a887086b554f"/>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eb30a9-2c8b-4a3c-a0a0-e0c0af147d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7f81409-d3f9-42c7-88a3-a887086b554f"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http://purl.org/dc/terms/"/>
    <ds:schemaRef ds:uri="caeb30a9-2c8b-4a3c-a0a0-e0c0af147dd7"/>
    <ds:schemaRef ds:uri="http://schemas.microsoft.com/office/2006/documentManagement/types"/>
    <ds:schemaRef ds:uri="77f81409-d3f9-42c7-88a3-a887086b554f"/>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FA0F7A0C-CFAB-485C-ACB6-8BF4555E3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eb30a9-2c8b-4a3c-a0a0-e0c0af147dd7"/>
    <ds:schemaRef ds:uri="77f81409-d3f9-42c7-88a3-a887086b5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Machine_Learning_AI_Data_Science_Conference_16x9_Template</Template>
  <TotalTime>169</TotalTime>
  <Words>1286</Words>
  <Application>Microsoft Office PowerPoint</Application>
  <PresentationFormat>Custom</PresentationFormat>
  <Paragraphs>196</Paragraphs>
  <Slides>20</Slides>
  <Notes>20</Notes>
  <HiddenSlides>0</HiddenSlides>
  <MMClips>1</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20</vt:i4>
      </vt:variant>
    </vt:vector>
  </HeadingPairs>
  <TitlesOfParts>
    <vt:vector size="37" baseType="lpstr">
      <vt:lpstr>Arial</vt:lpstr>
      <vt:lpstr>Calibri</vt:lpstr>
      <vt:lpstr>Calibri Light</vt:lpstr>
      <vt:lpstr>Consolas</vt:lpstr>
      <vt:lpstr>Industria LT Std Solid</vt:lpstr>
      <vt:lpstr>Lucida Sans Typewriter</vt:lpstr>
      <vt:lpstr>Lucida Sans Unicode</vt:lpstr>
      <vt:lpstr>Segoe UI</vt:lpstr>
      <vt:lpstr>Segoe UI Light</vt:lpstr>
      <vt:lpstr>Segoe UI Semibold</vt:lpstr>
      <vt:lpstr>Segoe UI Semilight</vt:lpstr>
      <vt:lpstr>TrixiePlain</vt:lpstr>
      <vt:lpstr>Wingdings</vt:lpstr>
      <vt:lpstr>5-50166_Machine_Learning_AI_&amp;_Data_Science_Conference_Template</vt:lpstr>
      <vt:lpstr>Office Theme</vt:lpstr>
      <vt:lpstr>1_SMSG Readiness Master Template 16x9_MODIFIED</vt:lpstr>
      <vt:lpstr>Microsoft_Light_Template</vt:lpstr>
      <vt:lpstr>Cognitive Search and Augmentation</vt:lpstr>
      <vt:lpstr>PowerPoint Presentation</vt:lpstr>
      <vt:lpstr>PowerPoint Presentation</vt:lpstr>
      <vt:lpstr>PowerPoint Presentation</vt:lpstr>
      <vt:lpstr>Enriching content through Cognitive Services</vt:lpstr>
      <vt:lpstr>When to use it</vt:lpstr>
      <vt:lpstr>How It Works?</vt:lpstr>
      <vt:lpstr>How it works</vt:lpstr>
      <vt:lpstr>PowerPoint Presentation</vt:lpstr>
      <vt:lpstr>How it works – Cognitive Search Pipeline</vt:lpstr>
      <vt:lpstr>How it works – Cognitive Search Pipeline</vt:lpstr>
      <vt:lpstr>Analyzing text</vt:lpstr>
      <vt:lpstr>Analyzing text</vt:lpstr>
      <vt:lpstr>Analyzing text</vt:lpstr>
      <vt:lpstr>Analyzing text</vt:lpstr>
      <vt:lpstr>PowerPoint Presentation</vt:lpstr>
      <vt:lpstr>PowerPoint Presentation</vt:lpstr>
      <vt:lpstr>PowerPoint Presentation</vt:lpstr>
      <vt:lpstr>How it works – New Architecture</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Luis Cabrera-Cordon</dc:creator>
  <cp:keywords>machine learning; AI ＆ Data Science Conference</cp:keywords>
  <dc:description>Template: Mitchell Derrey, Silver Fox Productions_x000d_
Formatting: _x000d_
Audience Type:</dc:description>
  <cp:lastModifiedBy>Sergio Ortega Cruz</cp:lastModifiedBy>
  <cp:revision>6</cp:revision>
  <dcterms:created xsi:type="dcterms:W3CDTF">2017-12-01T21:25:24Z</dcterms:created>
  <dcterms:modified xsi:type="dcterms:W3CDTF">2018-11-14T01:18:29Z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0x01010032F282A732A10A40B5E6861B9720A85B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luisca@microsoft.com</vt:lpwstr>
  </property>
  <property fmtid="{D5CDD505-2E9C-101B-9397-08002B2CF9AE}" pid="17" name="MSIP_Label_f42aa342-8706-4288-bd11-ebb85995028c_SetDate">
    <vt:lpwstr>2017-12-01T22:10:29.6446901Z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